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1" r:id="rId2"/>
    <p:sldMasterId id="2147483695" r:id="rId3"/>
    <p:sldMasterId id="2147483707" r:id="rId4"/>
    <p:sldMasterId id="2147483719" r:id="rId5"/>
    <p:sldMasterId id="2147483731" r:id="rId6"/>
    <p:sldMasterId id="2147483743" r:id="rId7"/>
    <p:sldMasterId id="2147483755" r:id="rId8"/>
    <p:sldMasterId id="2147483767" r:id="rId9"/>
    <p:sldMasterId id="2147483779" r:id="rId10"/>
    <p:sldMasterId id="2147483805" r:id="rId11"/>
    <p:sldMasterId id="2147483829" r:id="rId12"/>
    <p:sldMasterId id="2147483841" r:id="rId13"/>
  </p:sldMasterIdLst>
  <p:notesMasterIdLst>
    <p:notesMasterId r:id="rId95"/>
  </p:notesMasterIdLst>
  <p:handoutMasterIdLst>
    <p:handoutMasterId r:id="rId96"/>
  </p:handoutMasterIdLst>
  <p:sldIdLst>
    <p:sldId id="256" r:id="rId14"/>
    <p:sldId id="375" r:id="rId15"/>
    <p:sldId id="299" r:id="rId16"/>
    <p:sldId id="304" r:id="rId17"/>
    <p:sldId id="395" r:id="rId18"/>
    <p:sldId id="306" r:id="rId19"/>
    <p:sldId id="307" r:id="rId20"/>
    <p:sldId id="376" r:id="rId21"/>
    <p:sldId id="377" r:id="rId22"/>
    <p:sldId id="310" r:id="rId23"/>
    <p:sldId id="379" r:id="rId24"/>
    <p:sldId id="378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402" r:id="rId39"/>
    <p:sldId id="396" r:id="rId40"/>
    <p:sldId id="397" r:id="rId41"/>
    <p:sldId id="398" r:id="rId42"/>
    <p:sldId id="399" r:id="rId43"/>
    <p:sldId id="400" r:id="rId44"/>
    <p:sldId id="401" r:id="rId45"/>
    <p:sldId id="403" r:id="rId46"/>
    <p:sldId id="455" r:id="rId47"/>
    <p:sldId id="453" r:id="rId48"/>
    <p:sldId id="456" r:id="rId49"/>
    <p:sldId id="459" r:id="rId50"/>
    <p:sldId id="458" r:id="rId51"/>
    <p:sldId id="457" r:id="rId52"/>
    <p:sldId id="473" r:id="rId53"/>
    <p:sldId id="475" r:id="rId54"/>
    <p:sldId id="474" r:id="rId55"/>
    <p:sldId id="462" r:id="rId56"/>
    <p:sldId id="471" r:id="rId57"/>
    <p:sldId id="461" r:id="rId58"/>
    <p:sldId id="476" r:id="rId59"/>
    <p:sldId id="481" r:id="rId60"/>
    <p:sldId id="463" r:id="rId61"/>
    <p:sldId id="464" r:id="rId62"/>
    <p:sldId id="465" r:id="rId63"/>
    <p:sldId id="467" r:id="rId64"/>
    <p:sldId id="470" r:id="rId65"/>
    <p:sldId id="468" r:id="rId66"/>
    <p:sldId id="469" r:id="rId67"/>
    <p:sldId id="482" r:id="rId68"/>
    <p:sldId id="472" r:id="rId69"/>
    <p:sldId id="484" r:id="rId70"/>
    <p:sldId id="485" r:id="rId71"/>
    <p:sldId id="487" r:id="rId72"/>
    <p:sldId id="489" r:id="rId73"/>
    <p:sldId id="494" r:id="rId74"/>
    <p:sldId id="496" r:id="rId75"/>
    <p:sldId id="497" r:id="rId76"/>
    <p:sldId id="499" r:id="rId77"/>
    <p:sldId id="500" r:id="rId78"/>
    <p:sldId id="502" r:id="rId79"/>
    <p:sldId id="416" r:id="rId80"/>
    <p:sldId id="417" r:id="rId81"/>
    <p:sldId id="418" r:id="rId82"/>
    <p:sldId id="405" r:id="rId83"/>
    <p:sldId id="406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501" r:id="rId9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29" autoAdjust="0"/>
  </p:normalViewPr>
  <p:slideViewPr>
    <p:cSldViewPr>
      <p:cViewPr varScale="1">
        <p:scale>
          <a:sx n="70" d="100"/>
          <a:sy n="70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76" Type="http://schemas.openxmlformats.org/officeDocument/2006/relationships/slide" Target="slides/slide63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emf"/><Relationship Id="rId7" Type="http://schemas.openxmlformats.org/officeDocument/2006/relationships/image" Target="../media/image35.w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36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48.wmf"/><Relationship Id="rId7" Type="http://schemas.openxmlformats.org/officeDocument/2006/relationships/image" Target="../media/image30.emf"/><Relationship Id="rId2" Type="http://schemas.openxmlformats.org/officeDocument/2006/relationships/image" Target="../media/image36.wmf"/><Relationship Id="rId1" Type="http://schemas.openxmlformats.org/officeDocument/2006/relationships/image" Target="../media/image47.wmf"/><Relationship Id="rId6" Type="http://schemas.openxmlformats.org/officeDocument/2006/relationships/image" Target="../media/image29.emf"/><Relationship Id="rId5" Type="http://schemas.openxmlformats.org/officeDocument/2006/relationships/image" Target="../media/image49.wmf"/><Relationship Id="rId4" Type="http://schemas.openxmlformats.org/officeDocument/2006/relationships/image" Target="../media/image34.wmf"/><Relationship Id="rId9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36.wmf"/><Relationship Id="rId1" Type="http://schemas.openxmlformats.org/officeDocument/2006/relationships/image" Target="../media/image47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46.wmf"/><Relationship Id="rId1" Type="http://schemas.openxmlformats.org/officeDocument/2006/relationships/image" Target="../media/image51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63.wmf"/><Relationship Id="rId1" Type="http://schemas.openxmlformats.org/officeDocument/2006/relationships/image" Target="../media/image52.wmf"/><Relationship Id="rId4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6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6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7.wmf"/><Relationship Id="rId7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19.wmf"/><Relationship Id="rId5" Type="http://schemas.openxmlformats.org/officeDocument/2006/relationships/image" Target="../media/image4.wmf"/><Relationship Id="rId10" Type="http://schemas.openxmlformats.org/officeDocument/2006/relationships/image" Target="../media/image23.wmf"/><Relationship Id="rId4" Type="http://schemas.openxmlformats.org/officeDocument/2006/relationships/image" Target="../media/image18.wmf"/><Relationship Id="rId9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7.wmf"/><Relationship Id="rId7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19.wmf"/><Relationship Id="rId11" Type="http://schemas.openxmlformats.org/officeDocument/2006/relationships/image" Target="../media/image22.wmf"/><Relationship Id="rId5" Type="http://schemas.openxmlformats.org/officeDocument/2006/relationships/image" Target="../media/image4.wmf"/><Relationship Id="rId10" Type="http://schemas.openxmlformats.org/officeDocument/2006/relationships/image" Target="../media/image27.wmf"/><Relationship Id="rId4" Type="http://schemas.openxmlformats.org/officeDocument/2006/relationships/image" Target="../media/image18.wmf"/><Relationship Id="rId9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9F02-560A-41EA-B216-7E4154C73177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E2B95-A532-4DDB-B353-5BFABCB3FEE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9F21D-16A6-4D82-9FEE-4E31B3E549D5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4BB18-D339-4B87-A542-D63C0568742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2.01852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summary?doi=10.1.1.24.732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sia.ch/~juergen/SeppHochreiter1991ThesisAdvisorSchmidhuber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4BB18-D339-4B87-A542-D63C056874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How to train?</a:t>
            </a:r>
            <a:r>
              <a:rPr lang="zh-TW" altLang="en-US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zh-TW" sz="1200" baseline="0" dirty="0" smtClean="0">
                <a:solidFill>
                  <a:schemeClr val="tx1"/>
                </a:solidFill>
              </a:rPr>
              <a:t>Latter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aseline="0" dirty="0" smtClean="0">
                <a:solidFill>
                  <a:schemeClr val="tx1"/>
                </a:solidFill>
              </a:rPr>
              <a:t>2013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Ian J. Goodfellow goodfeli@iro.umontreal.ca David </a:t>
            </a:r>
            <a:r>
              <a:rPr lang="en-US" altLang="zh-TW" dirty="0" err="1" smtClean="0"/>
              <a:t>Warde</a:t>
            </a:r>
            <a:r>
              <a:rPr lang="en-US" altLang="zh-TW" dirty="0" smtClean="0"/>
              <a:t>-Farley wardefar@iro.umontreal.ca Mehdi Mirza mirzamom@iro.umontreal.ca Aaron </a:t>
            </a:r>
            <a:r>
              <a:rPr lang="en-US" altLang="zh-TW" dirty="0" err="1" smtClean="0"/>
              <a:t>Courville</a:t>
            </a:r>
            <a:r>
              <a:rPr lang="en-US" altLang="zh-TW" dirty="0" smtClean="0"/>
              <a:t> aaron.courville@umontreal.ca 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endParaRPr lang="zh-TW" altLang="en-US" sz="1200" dirty="0" smtClean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32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8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Ada delta: http://www.matthewzeiler.com/pubs/googleTR2012/googleTR2012.pdf</a:t>
            </a:r>
          </a:p>
          <a:p>
            <a:pPr lvl="1"/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Adam: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http://arxiv.org/pdf/1412.6980.pdf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en-US" altLang="zh-TW" dirty="0" err="1" smtClean="0"/>
              <a:t>AdaSecant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http://arxiv.org/pdf/1412.7419v4.pdf</a:t>
            </a:r>
          </a:p>
          <a:p>
            <a:r>
              <a:rPr lang="en-US" altLang="zh-TW" dirty="0" smtClean="0"/>
              <a:t>“No more pesky learning rates”</a:t>
            </a:r>
          </a:p>
          <a:p>
            <a:pPr lvl="1"/>
            <a:r>
              <a:rPr lang="en-US" altLang="zh-TW" dirty="0" smtClean="0"/>
              <a:t>http://arxiv.org/pdf/1206.1106.pdf</a:t>
            </a:r>
            <a:endParaRPr lang="zh-TW" alt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en-US" altLang="zh-TW" dirty="0" err="1" smtClean="0"/>
              <a:t>Adasecodn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No learning rate: Yann </a:t>
            </a:r>
            <a:r>
              <a:rPr lang="en-US" altLang="zh-TW" dirty="0" err="1" smtClean="0"/>
              <a:t>LeCun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SECANT: sec</a:t>
            </a:r>
            <a:r>
              <a:rPr lang="zh-TW" altLang="en-US" dirty="0" smtClean="0"/>
              <a:t> </a:t>
            </a:r>
            <a:r>
              <a:rPr lang="en-US" altLang="zh-TW" dirty="0" smtClean="0"/>
              <a:t>(not mentioned)</a:t>
            </a:r>
          </a:p>
          <a:p>
            <a:r>
              <a:rPr lang="en-US" altLang="zh-TW" dirty="0" smtClean="0"/>
              <a:t>http://arxiv.org/pdf/1412.7419v4.pdf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56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3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56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95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39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26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43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6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44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25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56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76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5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 smtClean="0"/>
              <a:t>Fully Connected Feedforward Network </a:t>
            </a:r>
            <a:endParaRPr lang="zh-TW" altLang="en-US" b="1" i="1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Each dimension corresponds to a digit (10 dimension is needed)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8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63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1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64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2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65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12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 smtClean="0">
                <a:solidFill>
                  <a:schemeClr val="bg1"/>
                </a:solidFill>
              </a:rPr>
              <a:t>The techniques people did not know in 1980s. 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048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今年四月的 </a:t>
            </a:r>
            <a:r>
              <a:rPr lang="en-US" altLang="zh-TW" dirty="0" smtClean="0"/>
              <a:t>GTC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879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Last one is on training set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Sometimes students ask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210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Iteration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v.s</a:t>
            </a:r>
            <a:r>
              <a:rPr lang="en-US" altLang="zh-TW" baseline="0" dirty="0" smtClean="0"/>
              <a:t>. epoch!!!!!!!!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11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 not worry that someone</a:t>
            </a:r>
            <a:r>
              <a:rPr lang="en-US" altLang="zh-TW" baseline="0" dirty="0" smtClean="0"/>
              <a:t> will not update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97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Bias do not have to multiply !!!!!!!!!!!!!!!!!!!!!!!!!!!!!!!!!!!</a:t>
            </a:r>
          </a:p>
          <a:p>
            <a:r>
              <a:rPr lang="en-US" altLang="zh-TW" dirty="0" smtClean="0"/>
              <a:t>Reasonable !!!!!!!!!!!!!!!!!!!!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Why the weights should multiply p (dropout rate) at testing?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1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 smtClean="0"/>
              <a:t>Fully Connected Feedforward Network </a:t>
            </a:r>
            <a:endParaRPr lang="zh-TW" altLang="en-US" b="1" i="1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Each dimension corresponds to a digit (10 dimension is needed)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557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1" dirty="0" smtClean="0">
                    <a:latin typeface="Cambria Math" panose="02040503050406030204" pitchFamily="18" charset="0"/>
                  </a:rPr>
                  <a:t>important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i="1" dirty="0" smtClean="0">
                  <a:latin typeface="Cambria Math" panose="02040503050406030204" pitchFamily="18" charset="0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i="0" smtClean="0">
                    <a:latin typeface="Cambria Math" panose="02040503050406030204" pitchFamily="18" charset="0"/>
                  </a:rPr>
                  <a:t>𝑧</a:t>
                </a:r>
                <a:r>
                  <a:rPr lang="en-US" altLang="zh-TW" sz="1200" b="0" i="0" smtClean="0">
                    <a:latin typeface="Cambria Math" panose="02040503050406030204" pitchFamily="18" charset="0"/>
                  </a:rPr>
                  <a:t>=∑▒〖𝑤_𝑖 𝑎_𝑖 〗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30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87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0,0 -&gt; 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1,0 -&gt;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0,-1 -&gt;</a:t>
            </a:r>
            <a:r>
              <a:rPr lang="zh-TW" altLang="en-US" sz="1200" baseline="0" dirty="0" smtClean="0"/>
              <a:t> </a:t>
            </a:r>
            <a:r>
              <a:rPr lang="en-US" altLang="zh-TW" sz="1200" baseline="0" dirty="0" smtClean="0"/>
              <a:t>-2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1,-1 -&gt; 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½, -1/2 -&gt; -0.5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1,2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Geometric Mean?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79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44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80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 smtClean="0"/>
              <a:t>Fully Connected Feedforward Network </a:t>
            </a:r>
            <a:endParaRPr lang="zh-TW" altLang="en-US" b="1" i="1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Each dimension corresponds to a digit (10 dimension is needed)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84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>
                <a:solidFill>
                  <a:prstClr val="black"/>
                </a:solidFill>
              </a:rPr>
              <a:pPr/>
              <a:t>11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5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 smtClean="0"/>
              <a:t>Fully Connected Feedforward Network </a:t>
            </a:r>
            <a:endParaRPr lang="zh-TW" altLang="en-US" b="1" i="1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Each dimension corresponds to a digit (10 dimension is needed)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15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 </a:t>
            </a:r>
            <a:r>
              <a:rPr lang="en-US" altLang="zh-TW" dirty="0" err="1" smtClean="0"/>
              <a:t>memtion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Deep!!!!!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>
                <a:solidFill>
                  <a:prstClr val="black"/>
                </a:solidFill>
              </a:rPr>
              <a:pPr/>
              <a:t>26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48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Parametric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ReLU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-&gt;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Ref: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Glorot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, Xavier, Antoine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Bordes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Yoshua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Bengio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. "Deep sparse rectifier neural networks." </a:t>
            </a:r>
            <a:r>
              <a:rPr lang="en-US" altLang="zh-TW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Artificial Intelligence and Statistics</a:t>
            </a:r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. 2011.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No </a:t>
            </a:r>
            <a:r>
              <a:rPr lang="en-US" altLang="zh-TW" dirty="0" err="1" smtClean="0"/>
              <a:t>differentailalbe</a:t>
            </a:r>
            <a:r>
              <a:rPr lang="en-US" altLang="zh-TW" dirty="0" smtClean="0"/>
              <a:t> how about 0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Benefit:</a:t>
            </a:r>
            <a:endParaRPr lang="en-US" altLang="zh-TW" baseline="0" dirty="0" smtClean="0"/>
          </a:p>
          <a:p>
            <a:r>
              <a:rPr lang="en-US" altLang="zh-TW" baseline="0" dirty="0" smtClean="0"/>
              <a:t>2011</a:t>
            </a:r>
          </a:p>
          <a:p>
            <a:r>
              <a:rPr lang="en-US" altLang="zh-TW" baseline="0" dirty="0" smtClean="0"/>
              <a:t>Where does it come from?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	fast to compute</a:t>
            </a:r>
          </a:p>
          <a:p>
            <a:r>
              <a:rPr lang="en-US" altLang="zh-TW" baseline="0" dirty="0" smtClean="0"/>
              <a:t>	biology?</a:t>
            </a:r>
          </a:p>
          <a:p>
            <a:r>
              <a:rPr lang="en-US" altLang="zh-TW" baseline="0" dirty="0" smtClean="0"/>
              <a:t>	many 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27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6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 of gradient vanish is very hard to explain ……………….!!!!!!!!!!!!!!!!!!!!!!!!!!!!!!!!!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Gradient flow in recurrent nets: the difficulty of learning long-term dependencies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by Sepp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Paolo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Frasconi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Jürgen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Schmidhuber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(2001). This paper studied recurrent neural nets, but the essential phenomenon is the same as in the feedforward networks we are studying. See also Sepp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Hochreiter's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earlier Diploma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Thesis,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Untersuchungen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zu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dynamischen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neuronalen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Netzen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(1991, in German).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Stuck</a:t>
            </a:r>
            <a:r>
              <a:rPr lang="en-US" altLang="zh-TW" baseline="0" dirty="0" smtClean="0"/>
              <a:t> at a bad local minima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When deep learning is difficult in early year</a:t>
            </a:r>
          </a:p>
          <a:p>
            <a:r>
              <a:rPr lang="en-US" altLang="zh-TW" baseline="0" dirty="0" smtClean="0"/>
              <a:t>Need initialization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Another point of view</a:t>
            </a:r>
          </a:p>
          <a:p>
            <a:r>
              <a:rPr lang="en-US" altLang="zh-TW" baseline="0" dirty="0" smtClean="0"/>
              <a:t>Definition of gradient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>
                <a:solidFill>
                  <a:prstClr val="black"/>
                </a:solidFill>
              </a:rPr>
              <a:pPr/>
              <a:t>28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8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libri Light" panose="020F0302020204030204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 Light" panose="020F0302020204030204" pitchFamily="34" charset="0"/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latin typeface="Calibri Light" panose="020F0302020204030204" pitchFamily="34" charset="0"/>
              </a:rPr>
              <a:t>TRACK: Signal Processing and</a:t>
            </a:r>
            <a:r>
              <a:rPr lang="en-US" sz="2000" baseline="0" dirty="0" smtClean="0">
                <a:latin typeface="Calibri Light" panose="020F0302020204030204" pitchFamily="34" charset="0"/>
              </a:rPr>
              <a:t> </a:t>
            </a:r>
            <a:r>
              <a:rPr lang="en-US" sz="2000" dirty="0" smtClean="0">
                <a:latin typeface="Calibri Light" panose="020F0302020204030204" pitchFamily="34" charset="0"/>
              </a:rPr>
              <a:t>Machine Learning for Big Data</a:t>
            </a:r>
            <a:endParaRPr lang="en-US" sz="2000" dirty="0">
              <a:latin typeface="Calibri Light" panose="020F0302020204030204" pitchFamily="34" charset="0"/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noProof="0" dirty="0" smtClean="0">
                <a:latin typeface="Calibri Light" panose="020F0302020204030204" pitchFamily="34" charset="0"/>
              </a:rPr>
              <a:t>Departamento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 de Señales, Sistemas y Radiocomunicaciones</a:t>
            </a:r>
          </a:p>
          <a:p>
            <a:pPr algn="ctr"/>
            <a:r>
              <a:rPr lang="es-ES_tradnl" sz="2000" baseline="0" noProof="0" dirty="0" err="1" smtClean="0">
                <a:latin typeface="Calibri Light" panose="020F0302020204030204" pitchFamily="34" charset="0"/>
              </a:rPr>
              <a:t>E.T.S</a:t>
            </a:r>
            <a:r>
              <a:rPr lang="es-ES_tradnl" sz="2000" baseline="0" noProof="0" dirty="0" smtClean="0">
                <a:latin typeface="Calibri Light" panose="020F0302020204030204" pitchFamily="34" charset="0"/>
              </a:rPr>
              <a:t>. Ingenieros de Telecomunicación</a:t>
            </a:r>
          </a:p>
          <a:p>
            <a:pPr algn="ctr"/>
            <a:r>
              <a:rPr lang="es-ES_tradnl" sz="2000" baseline="0" noProof="0" dirty="0" smtClean="0">
                <a:latin typeface="Calibri Light" panose="020F0302020204030204" pitchFamily="34" charset="0"/>
              </a:rPr>
              <a:t>Universidad Politécnica de Madrid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/>
              <a:t>29/03/2017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242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316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0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937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55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88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680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0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139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8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/>
              <a:t>29/03/2017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997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6877-4053-4145-9537-67E01000A7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925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9CC2-2A2C-2747-A21D-BD272AC1FD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368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A31F-3347-F74A-BB9A-49C146A9E8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39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7DEB8-953B-9D42-8B0E-5B9263CAC3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189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C93-DF0C-294E-B304-A37E6B13054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999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CBD3-24CF-DE43-96DB-2FC913788C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904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5C7F-9D6C-1A48-BA86-C832CD20E2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809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6C83-C814-D344-B3D3-021AFD7CCA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135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A9050-E020-DC45-AA51-CE62EBC9D9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12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1307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3AD05-0078-2344-9E97-D00107BADB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5506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FEF3-43B5-094B-8AA3-76D03FA29D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091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 redondeado"/>
          <p:cNvSpPr/>
          <p:nvPr userDrawn="1"/>
        </p:nvSpPr>
        <p:spPr>
          <a:xfrm>
            <a:off x="457752" y="2475386"/>
            <a:ext cx="8290712" cy="1041661"/>
          </a:xfrm>
          <a:prstGeom prst="roundRect">
            <a:avLst/>
          </a:prstGeom>
          <a:solidFill>
            <a:srgbClr val="3630B2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1020471" y="3717032"/>
            <a:ext cx="708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Master of Science in Signal Theory and Communications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TRACK: Signal Processing and Machine Learning for Big Data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1 Marcador de título"/>
          <p:cNvSpPr>
            <a:spLocks noGrp="1"/>
          </p:cNvSpPr>
          <p:nvPr>
            <p:ph type="title"/>
          </p:nvPr>
        </p:nvSpPr>
        <p:spPr>
          <a:xfrm>
            <a:off x="474620" y="23824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2" y="836712"/>
            <a:ext cx="8064896" cy="126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 userDrawn="1"/>
        </p:nvSpPr>
        <p:spPr>
          <a:xfrm>
            <a:off x="1460281" y="5589240"/>
            <a:ext cx="6315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Departamento de Señales, Sistemas y Radiocomunicaciones</a:t>
            </a:r>
          </a:p>
          <a:p>
            <a:pPr algn="ctr"/>
            <a:r>
              <a:rPr lang="es-ES_tradnl" sz="2000" dirty="0" err="1" smtClean="0">
                <a:solidFill>
                  <a:prstClr val="black"/>
                </a:solidFill>
              </a:rPr>
              <a:t>E.T.S</a:t>
            </a:r>
            <a:r>
              <a:rPr lang="es-ES_tradnl" sz="2000" dirty="0" smtClean="0">
                <a:solidFill>
                  <a:prstClr val="black"/>
                </a:solidFill>
              </a:rPr>
              <a:t>. Ingenieros de Telecomunicación</a:t>
            </a:r>
          </a:p>
          <a:p>
            <a:pPr algn="ctr"/>
            <a:r>
              <a:rPr lang="es-ES_tradnl" sz="2000" dirty="0" smtClean="0">
                <a:solidFill>
                  <a:prstClr val="black"/>
                </a:solidFill>
              </a:rPr>
              <a:t>Universidad Politécnica de Madrid</a:t>
            </a:r>
          </a:p>
        </p:txBody>
      </p:sp>
    </p:spTree>
    <p:extLst>
      <p:ext uri="{BB962C8B-B14F-4D97-AF65-F5344CB8AC3E}">
        <p14:creationId xmlns:p14="http://schemas.microsoft.com/office/powerpoint/2010/main" val="215093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 userDrawn="1"/>
        </p:nvSpPr>
        <p:spPr>
          <a:xfrm>
            <a:off x="8316416" y="6566440"/>
            <a:ext cx="85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prstClr val="white">
                    <a:lumMod val="50000"/>
                  </a:prstClr>
                </a:solidFill>
              </a:rPr>
              <a:pPr/>
              <a:t>‹Nº›</a:t>
            </a:fld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sz="1200" smtClean="0">
                <a:solidFill>
                  <a:prstClr val="white">
                    <a:lumMod val="50000"/>
                  </a:prstClr>
                </a:solidFill>
              </a:rPr>
              <a:t>/ 25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923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104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50950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893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414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8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4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174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411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7633-AFB9-4F33-B41F-8AD159A004D3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296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96D-0377-4EC9-9BF1-2C3C416E1A1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225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075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6806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39905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803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696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94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5104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981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822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086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554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669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7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8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20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4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7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 algn="l"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lvl="0" algn="l"/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566257" y="6448251"/>
            <a:ext cx="2133600" cy="365125"/>
          </a:xfrm>
        </p:spPr>
        <p:txBody>
          <a:bodyPr/>
          <a:lstStyle/>
          <a:p>
            <a:fld id="{348ECE8D-65F6-4B01-BAA8-9F200C3C1CA9}" type="datetime1">
              <a:rPr lang="es-ES" smtClean="0"/>
              <a:t>29/03/2017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431851"/>
            <a:ext cx="2895600" cy="365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" y="6477594"/>
            <a:ext cx="906476" cy="37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 userDrawn="1"/>
        </p:nvSpPr>
        <p:spPr>
          <a:xfrm>
            <a:off x="8388424" y="6566440"/>
            <a:ext cx="755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64D299-E018-4E3E-A3DC-C44145307719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‹Nº›</a:t>
            </a:fld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/ 19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18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43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833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931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74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60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8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2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7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4452-56B2-4765-A1B3-8D57FA7ABF8A}" type="datetime1">
              <a:rPr lang="es-ES" smtClean="0"/>
              <a:t>29/03/2017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934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94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3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222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8E15E-FB7C-4199-8693-6A5D61D8ED0F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354634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65B0D-4FD2-4B5D-A36D-865A63004AE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13680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3EEBB-8F2D-4167-9C76-9A274A81BD9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400458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416F6-3252-42FF-BEC2-B18D4659E14B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737503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547E3-1497-4C6A-A9FC-053C6A2100C4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9533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85DC8-AE9A-45BC-961D-DA16DAE60FE5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6776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B460-F920-4154-877A-0B4195851878}" type="datetime1">
              <a:rPr lang="es-ES" smtClean="0"/>
              <a:t>29/03/2017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55E53-C528-46EE-8C32-08D0F642789A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3273843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2D27F-65CB-46F4-B8C2-85B04B6BFB86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69918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FFB61-F074-498E-9383-F3E11A0743ED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30342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8C0BE-3B61-4EE6-9C83-F4C90D3BBD39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139686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AD3E9-0466-4078-B654-D393A245D478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73821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8E15E-FB7C-4199-8693-6A5D61D8ED0F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19969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65B0D-4FD2-4B5D-A36D-865A63004AE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51954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3EEBB-8F2D-4167-9C76-9A274A81BD90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441916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6416F6-3252-42FF-BEC2-B18D4659E14B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38902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547E3-1497-4C6A-A9FC-053C6A2100C4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971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2F18-9E5C-4AB7-A095-C3C7BADBB447}" type="datetime1">
              <a:rPr lang="es-ES" smtClean="0"/>
              <a:t>29/03/2017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85DC8-AE9A-45BC-961D-DA16DAE60FE5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92102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55E53-C528-46EE-8C32-08D0F642789A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466781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2D27F-65CB-46F4-B8C2-85B04B6BFB86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286258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FFB61-F074-498E-9383-F3E11A0743ED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94086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8C0BE-3B61-4EE6-9C83-F4C90D3BBD39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940546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September 30, 2010</a:t>
            </a: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Neural Networks                                                                 Lecture 8: Backpropagation Learning</a:t>
            </a: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6AD3E9-0466-4078-B654-D393A245D478}" type="slidenum">
              <a:rPr lang="en-CA" altLang="en-US"/>
              <a:pPr/>
              <a:t>‹Nº›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873761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830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233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204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4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lvl1pPr>
              <a:defRPr kumimoji="0" lang="es-ES" sz="2800" b="0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8890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EDA0-563C-467B-A901-2E2AD3F7C09E}" type="datetime1">
              <a:rPr lang="es-ES" smtClean="0"/>
              <a:t>29/03/2017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108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52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603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81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083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50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63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103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586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7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5EA1-2156-4D2B-8F6F-606C634C3F68}" type="datetime1">
              <a:rPr lang="es-ES" smtClean="0"/>
              <a:t>29/03/2017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224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203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8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652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460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90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820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6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431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1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AB71-D589-4C7E-BB38-EAAB0D0DDA68}" type="datetime1">
              <a:rPr lang="es-ES" smtClean="0"/>
              <a:t>29/03/2017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8370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592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1954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172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951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400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82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320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886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4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952DF-7918-4EBF-AD1C-8C382A29E8CA}" type="datetime1">
              <a:rPr lang="es-ES" smtClean="0"/>
              <a:t>29/03/2017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541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420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138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134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295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196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4654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406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719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/>
              <a:t>29/03/2017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FEB5-DDCC-FF4C-B66F-85FB0F5E8A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3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2229D-6D44-4CBD-9C22-FBB842BB87C1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3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53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2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6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1C1C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- First level</a:t>
            </a:r>
            <a:endParaRPr lang="en-CA" smtClean="0"/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September 30, 2010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Neural Networks                                                                 Lecture 8: Backpropagation Learning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fld id="{3607E9CC-523D-4A77-A6F0-0683D533E5F3}" type="slidenum">
              <a:rPr lang="en-CA" altLang="en-US" smtClean="0">
                <a:sym typeface="Symbol" panose="05050102010706020507" pitchFamily="18" charset="2"/>
              </a:rPr>
              <a:pPr fontAlgn="base">
                <a:spcAft>
                  <a:spcPct val="0"/>
                </a:spcAft>
              </a:pPr>
              <a:t>‹Nº›</a:t>
            </a:fld>
            <a:endParaRPr lang="en-CA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164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1C1C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- First level</a:t>
            </a:r>
            <a:endParaRPr lang="en-CA" smtClean="0"/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September 30, 2010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248400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ym typeface="Symbol" panose="05050102010706020507" pitchFamily="18" charset="2"/>
              </a:rPr>
              <a:t>Neural Networks                                                                 Lecture 8: Backpropagation Learning</a:t>
            </a:r>
            <a:endParaRPr lang="en-CA">
              <a:sym typeface="Symbol" panose="05050102010706020507" pitchFamily="18" charset="2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rgbClr val="00CCFF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fld id="{3607E9CC-523D-4A77-A6F0-0683D533E5F3}" type="slidenum">
              <a:rPr lang="en-CA" altLang="en-US" smtClean="0">
                <a:sym typeface="Symbol" panose="05050102010706020507" pitchFamily="18" charset="2"/>
              </a:rPr>
              <a:pPr fontAlgn="base">
                <a:spcAft>
                  <a:spcPct val="0"/>
                </a:spcAft>
              </a:pPr>
              <a:t>‹Nº›</a:t>
            </a:fld>
            <a:endParaRPr lang="en-CA" altLang="en-US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977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6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00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6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5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1796-FE4F-4CE2-AA60-E861BA6E0949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4186D-8EEA-426C-9630-B8182DA83AF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5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9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20.wmf"/><Relationship Id="rId26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37.bin"/><Relationship Id="rId25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34.bin"/><Relationship Id="rId24" Type="http://schemas.openxmlformats.org/officeDocument/2006/relationships/image" Target="../media/image27.wmf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40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4.wmf"/><Relationship Id="rId22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3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39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5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45.wmf"/><Relationship Id="rId3" Type="http://schemas.openxmlformats.org/officeDocument/2006/relationships/image" Target="../media/image71.png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36.wmf"/><Relationship Id="rId2" Type="http://schemas.openxmlformats.org/officeDocument/2006/relationships/slideLayout" Target="../slideLayouts/slideLayout35.xml"/><Relationship Id="rId16" Type="http://schemas.openxmlformats.org/officeDocument/2006/relationships/oleObject" Target="../embeddings/oleObject63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7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6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49.wmf"/><Relationship Id="rId18" Type="http://schemas.openxmlformats.org/officeDocument/2006/relationships/image" Target="../media/image30.emf"/><Relationship Id="rId3" Type="http://schemas.openxmlformats.org/officeDocument/2006/relationships/image" Target="../media/image75.png"/><Relationship Id="rId21" Type="http://schemas.openxmlformats.org/officeDocument/2006/relationships/oleObject" Target="../embeddings/oleObject72.bin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68.bin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9.emf"/><Relationship Id="rId20" Type="http://schemas.openxmlformats.org/officeDocument/2006/relationships/image" Target="../media/image31.e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34.wmf"/><Relationship Id="rId5" Type="http://schemas.openxmlformats.org/officeDocument/2006/relationships/image" Target="../media/image47.wmf"/><Relationship Id="rId15" Type="http://schemas.openxmlformats.org/officeDocument/2006/relationships/oleObject" Target="../embeddings/oleObject69.bin"/><Relationship Id="rId10" Type="http://schemas.openxmlformats.org/officeDocument/2006/relationships/oleObject" Target="../embeddings/oleObject67.bin"/><Relationship Id="rId19" Type="http://schemas.openxmlformats.org/officeDocument/2006/relationships/oleObject" Target="../embeddings/oleObject71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48.wmf"/><Relationship Id="rId14" Type="http://schemas.openxmlformats.org/officeDocument/2006/relationships/image" Target="../media/image76.png"/><Relationship Id="rId2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50.wmf"/><Relationship Id="rId3" Type="http://schemas.openxmlformats.org/officeDocument/2006/relationships/image" Target="../media/image79.pn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34.wmf"/><Relationship Id="rId5" Type="http://schemas.openxmlformats.org/officeDocument/2006/relationships/image" Target="../media/image47.wmf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7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84.bin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53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8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image" Target="../media/image93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64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5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51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68.xml"/><Relationship Id="rId23" Type="http://schemas.openxmlformats.org/officeDocument/2006/relationships/image" Target="../media/image1240.png"/><Relationship Id="rId19" Type="http://schemas.openxmlformats.org/officeDocument/2006/relationships/image" Target="../media/image931.png"/><Relationship Id="rId22" Type="http://schemas.openxmlformats.org/officeDocument/2006/relationships/image" Target="../media/image9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10.png"/><Relationship Id="rId3" Type="http://schemas.openxmlformats.org/officeDocument/2006/relationships/oleObject" Target="../embeddings/oleObject98.bin"/><Relationship Id="rId21" Type="http://schemas.openxmlformats.org/officeDocument/2006/relationships/image" Target="../media/image65.png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300.png"/><Relationship Id="rId17" Type="http://schemas.openxmlformats.org/officeDocument/2006/relationships/image" Target="../media/image142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wmf"/><Relationship Id="rId11" Type="http://schemas.openxmlformats.org/officeDocument/2006/relationships/image" Target="../media/image1290.png"/><Relationship Id="rId5" Type="http://schemas.openxmlformats.org/officeDocument/2006/relationships/oleObject" Target="../embeddings/oleObject99.bin"/><Relationship Id="rId15" Type="http://schemas.openxmlformats.org/officeDocument/2006/relationships/image" Target="../media/image133.png"/><Relationship Id="rId10" Type="http://schemas.openxmlformats.org/officeDocument/2006/relationships/image" Target="../media/image1280.png"/><Relationship Id="rId19" Type="http://schemas.openxmlformats.org/officeDocument/2006/relationships/image" Target="../media/image1370.png"/><Relationship Id="rId4" Type="http://schemas.openxmlformats.org/officeDocument/2006/relationships/image" Target="../media/image9.wmf"/><Relationship Id="rId9" Type="http://schemas.openxmlformats.org/officeDocument/2006/relationships/image" Target="../media/image1270.png"/><Relationship Id="rId14" Type="http://schemas.openxmlformats.org/officeDocument/2006/relationships/image" Target="../media/image13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101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68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67.wmf"/><Relationship Id="rId19" Type="http://schemas.openxmlformats.org/officeDocument/2006/relationships/image" Target="../media/image931.png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4.bin"/><Relationship Id="rId22" Type="http://schemas.openxmlformats.org/officeDocument/2006/relationships/image" Target="../media/image9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105.bin"/><Relationship Id="rId21" Type="http://schemas.openxmlformats.org/officeDocument/2006/relationships/image" Target="../media/image951.png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68.xml"/><Relationship Id="rId20" Type="http://schemas.openxmlformats.org/officeDocument/2006/relationships/image" Target="../media/image941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67.wmf"/><Relationship Id="rId19" Type="http://schemas.openxmlformats.org/officeDocument/2006/relationships/image" Target="../media/image931.png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8.bin"/><Relationship Id="rId22" Type="http://schemas.openxmlformats.org/officeDocument/2006/relationships/image" Target="../media/image9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151.png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46.png"/><Relationship Id="rId5" Type="http://schemas.openxmlformats.org/officeDocument/2006/relationships/image" Target="../media/image9.wmf"/><Relationship Id="rId15" Type="http://schemas.openxmlformats.org/officeDocument/2006/relationships/image" Target="../media/image150.png"/><Relationship Id="rId10" Type="http://schemas.openxmlformats.org/officeDocument/2006/relationships/image" Target="../media/image1450.png"/><Relationship Id="rId19" Type="http://schemas.openxmlformats.org/officeDocument/2006/relationships/image" Target="../media/image156.png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430.png"/><Relationship Id="rId1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38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70.png"/><Relationship Id="rId5" Type="http://schemas.openxmlformats.org/officeDocument/2006/relationships/image" Target="../media/image9.wmf"/><Relationship Id="rId10" Type="http://schemas.openxmlformats.org/officeDocument/2006/relationships/image" Target="../media/image69.png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6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slideLayout" Target="../slideLayouts/slideLayout126.xml"/><Relationship Id="rId1" Type="http://schemas.openxmlformats.org/officeDocument/2006/relationships/themeOverride" Target="../theme/themeOverrid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126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2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1.png"/><Relationship Id="rId5" Type="http://schemas.openxmlformats.org/officeDocument/2006/relationships/image" Target="../media/image9.wmf"/><Relationship Id="rId10" Type="http://schemas.openxmlformats.org/officeDocument/2006/relationships/image" Target="../media/image140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26.xml"/><Relationship Id="rId5" Type="http://schemas.openxmlformats.org/officeDocument/2006/relationships/image" Target="../media/image98.jpg"/><Relationship Id="rId4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228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0.png"/><Relationship Id="rId17" Type="http://schemas.openxmlformats.org/officeDocument/2006/relationships/image" Target="../media/image96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50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850.png"/><Relationship Id="rId11" Type="http://schemas.openxmlformats.org/officeDocument/2006/relationships/image" Target="../media/image900.png"/><Relationship Id="rId5" Type="http://schemas.openxmlformats.org/officeDocument/2006/relationships/image" Target="../media/image840.png"/><Relationship Id="rId15" Type="http://schemas.openxmlformats.org/officeDocument/2006/relationships/image" Target="../media/image940.png"/><Relationship Id="rId10" Type="http://schemas.openxmlformats.org/officeDocument/2006/relationships/image" Target="../media/image890.png"/><Relationship Id="rId4" Type="http://schemas.openxmlformats.org/officeDocument/2006/relationships/image" Target="../media/image830.png"/><Relationship Id="rId9" Type="http://schemas.openxmlformats.org/officeDocument/2006/relationships/image" Target="../media/image880.png"/><Relationship Id="rId14" Type="http://schemas.openxmlformats.org/officeDocument/2006/relationships/image" Target="../media/image9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Seminar</a:t>
            </a:r>
            <a:br>
              <a:rPr lang="en-US" dirty="0" smtClean="0"/>
            </a:br>
            <a:r>
              <a:rPr lang="en-US" dirty="0" smtClean="0"/>
              <a:t>Day-3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Layer</a:t>
            </a:r>
            <a:endParaRPr lang="zh-TW" altLang="en-US" sz="24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4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5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6259" y="427170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6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59" y="427170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02414" y="3673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71507" y="215462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460224" y="295284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460224" y="421908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136850" y="5937293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4984751" y="1165844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159624" y="1627509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ángulo 57"/>
          <p:cNvSpPr/>
          <p:nvPr/>
        </p:nvSpPr>
        <p:spPr>
          <a:xfrm>
            <a:off x="971600" y="260648"/>
            <a:ext cx="68407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/>
              <a:t>Feed Forward Neural </a:t>
            </a:r>
            <a:r>
              <a:rPr lang="en-US" altLang="zh-TW" sz="2800" b="1" dirty="0"/>
              <a:t>Network  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>(from Hung-</a:t>
            </a:r>
            <a:r>
              <a:rPr lang="en-US" altLang="zh-TW" dirty="0" err="1"/>
              <a:t>yi</a:t>
            </a:r>
            <a:r>
              <a:rPr lang="en-US" altLang="zh-TW" dirty="0"/>
              <a:t> Lee</a:t>
            </a:r>
            <a:r>
              <a:rPr lang="zh-TW" altLang="en-US" dirty="0"/>
              <a:t> </a:t>
            </a:r>
            <a:r>
              <a:rPr lang="es-ES" altLang="zh-TW" dirty="0"/>
              <a:t>“Deep </a:t>
            </a:r>
            <a:r>
              <a:rPr lang="es-ES" altLang="zh-TW" dirty="0" err="1"/>
              <a:t>Learning</a:t>
            </a:r>
            <a:r>
              <a:rPr lang="es-ES" altLang="zh-TW" dirty="0"/>
              <a:t> Tutorial”)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Fat + Short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Thin + Tall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5400000">
            <a:off x="6149823" y="4483524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5400000">
            <a:off x="6147437" y="3651090"/>
            <a:ext cx="714976" cy="1967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6155580" y="2541201"/>
            <a:ext cx="714976" cy="1984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5400000">
            <a:off x="6113134" y="1393429"/>
            <a:ext cx="714976" cy="1769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5414826" y="5343054"/>
            <a:ext cx="2283266" cy="556872"/>
            <a:chOff x="755858" y="5735182"/>
            <a:chExt cx="2283266" cy="556872"/>
          </a:xfrm>
        </p:grpSpPr>
        <p:grpSp>
          <p:nvGrpSpPr>
            <p:cNvPr id="77" name="群組 76"/>
            <p:cNvGrpSpPr/>
            <p:nvPr/>
          </p:nvGrpSpPr>
          <p:grpSpPr>
            <a:xfrm>
              <a:off x="755858" y="5895047"/>
              <a:ext cx="289125" cy="383103"/>
              <a:chOff x="2268775" y="3538012"/>
              <a:chExt cx="289125" cy="383103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2268775" y="3617002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79483" y="3538012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30" name="方程式" r:id="rId4" imgW="152280" imgH="215640" progId="Equation.3">
                      <p:embed/>
                    </p:oleObj>
                  </mc:Choice>
                  <mc:Fallback>
                    <p:oleObj name="方程式" r:id="rId4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79483" y="3538012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8" name="群組 77"/>
            <p:cNvGrpSpPr/>
            <p:nvPr/>
          </p:nvGrpSpPr>
          <p:grpSpPr>
            <a:xfrm>
              <a:off x="1456763" y="5895047"/>
              <a:ext cx="317234" cy="383104"/>
              <a:chOff x="2263870" y="4021266"/>
              <a:chExt cx="317234" cy="383104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2263870" y="408997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83948" y="4021266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31" name="方程式" r:id="rId6" imgW="164880" imgH="215640" progId="Equation.3">
                      <p:embed/>
                    </p:oleObj>
                  </mc:Choice>
                  <mc:Fallback>
                    <p:oleObj name="方程式" r:id="rId6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3948" y="4021266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9" name="文字方塊 78"/>
            <p:cNvSpPr txBox="1"/>
            <p:nvPr/>
          </p:nvSpPr>
          <p:spPr>
            <a:xfrm>
              <a:off x="1728860" y="5735182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2687405" y="5886570"/>
              <a:ext cx="351719" cy="405484"/>
              <a:chOff x="2257778" y="5192060"/>
              <a:chExt cx="351719" cy="405484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2257778" y="527330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66830" y="5192060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32" name="方程式" r:id="rId8" imgW="190440" imgH="228600" progId="Equation.3">
                      <p:embed/>
                    </p:oleObj>
                  </mc:Choice>
                  <mc:Fallback>
                    <p:oleObj name="方程式" r:id="rId8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6830" y="5192060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" name="橢圓 45"/>
          <p:cNvSpPr/>
          <p:nvPr/>
        </p:nvSpPr>
        <p:spPr>
          <a:xfrm>
            <a:off x="5713181" y="4418969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828491" y="4386146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 flipH="1" flipV="1">
            <a:off x="5941237" y="4921949"/>
            <a:ext cx="341060" cy="64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47" idx="4"/>
          </p:cNvCxnSpPr>
          <p:nvPr/>
        </p:nvCxnSpPr>
        <p:spPr>
          <a:xfrm flipH="1" flipV="1">
            <a:off x="7070549" y="4862293"/>
            <a:ext cx="437011" cy="7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46" idx="4"/>
          </p:cNvCxnSpPr>
          <p:nvPr/>
        </p:nvCxnSpPr>
        <p:spPr>
          <a:xfrm flipH="1" flipV="1">
            <a:off x="5955239" y="4895116"/>
            <a:ext cx="1571012" cy="745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86" idx="0"/>
            <a:endCxn id="46" idx="4"/>
          </p:cNvCxnSpPr>
          <p:nvPr/>
        </p:nvCxnSpPr>
        <p:spPr>
          <a:xfrm flipV="1">
            <a:off x="5562734" y="4895116"/>
            <a:ext cx="392505" cy="607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84" idx="0"/>
            <a:endCxn id="47" idx="4"/>
          </p:cNvCxnSpPr>
          <p:nvPr/>
        </p:nvCxnSpPr>
        <p:spPr>
          <a:xfrm flipV="1">
            <a:off x="6284387" y="4862293"/>
            <a:ext cx="786162" cy="640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5692478" y="3257555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6817987" y="3275939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5694883" y="2005207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6808838" y="1990978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63" name="直線單箭頭接點 62"/>
          <p:cNvCxnSpPr>
            <a:stCxn id="57" idx="0"/>
            <a:endCxn id="61" idx="4"/>
          </p:cNvCxnSpPr>
          <p:nvPr/>
        </p:nvCxnSpPr>
        <p:spPr>
          <a:xfrm flipV="1">
            <a:off x="5934536" y="2481354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8" idx="0"/>
            <a:endCxn id="61" idx="4"/>
          </p:cNvCxnSpPr>
          <p:nvPr/>
        </p:nvCxnSpPr>
        <p:spPr>
          <a:xfrm flipH="1" flipV="1">
            <a:off x="5936941" y="2481354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8" idx="0"/>
            <a:endCxn id="62" idx="4"/>
          </p:cNvCxnSpPr>
          <p:nvPr/>
        </p:nvCxnSpPr>
        <p:spPr>
          <a:xfrm flipH="1" flipV="1">
            <a:off x="7050896" y="2467125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57" idx="0"/>
            <a:endCxn id="62" idx="4"/>
          </p:cNvCxnSpPr>
          <p:nvPr/>
        </p:nvCxnSpPr>
        <p:spPr>
          <a:xfrm flipV="1">
            <a:off x="5934536" y="2467125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5263063" y="6119354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Deep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91" name="直線單箭頭接點 90"/>
          <p:cNvCxnSpPr/>
          <p:nvPr/>
        </p:nvCxnSpPr>
        <p:spPr>
          <a:xfrm flipV="1">
            <a:off x="5936941" y="1606868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7060045" y="1592639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/>
          <p:cNvGrpSpPr/>
          <p:nvPr/>
        </p:nvGrpSpPr>
        <p:grpSpPr>
          <a:xfrm>
            <a:off x="361950" y="2795203"/>
            <a:ext cx="4495802" cy="3854835"/>
            <a:chOff x="361950" y="2795203"/>
            <a:chExt cx="4495802" cy="3854835"/>
          </a:xfrm>
        </p:grpSpPr>
        <p:sp>
          <p:nvSpPr>
            <p:cNvPr id="4" name="矩形 3"/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" name="群組 12"/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33" name="群組 32"/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41" name="矩形 40"/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2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1133" name="方程式" r:id="rId10" imgW="152280" imgH="215640" progId="Equation.3">
                          <p:embed/>
                        </p:oleObj>
                      </mc:Choice>
                      <mc:Fallback>
                        <p:oleObj name="方程式" r:id="rId10" imgW="1522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34" name="群組 33"/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40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1134" name="方程式" r:id="rId11" imgW="164880" imgH="215640" progId="Equation.3">
                          <p:embed/>
                        </p:oleObj>
                      </mc:Choice>
                      <mc:Fallback>
                        <p:oleObj name="方程式" r:id="rId11" imgW="1648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35" name="文字方塊 34"/>
                <p:cNvSpPr txBox="1"/>
                <p:nvPr/>
              </p:nvSpPr>
              <p:spPr>
                <a:xfrm>
                  <a:off x="1728860" y="5735182"/>
                  <a:ext cx="1061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 smtClean="0">
                      <a:solidFill>
                        <a:prstClr val="black"/>
                      </a:solidFill>
                    </a:rPr>
                    <a:t>……</a:t>
                  </a:r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6" name="群組 35"/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prstClr val="black"/>
                      </a:solidFill>
                    </a:endParaRPr>
                  </a:p>
                </p:txBody>
              </p:sp>
              <p:graphicFrame>
                <p:nvGraphicFramePr>
                  <p:cNvPr id="38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1135" name="方程式" r:id="rId12" imgW="190440" imgH="228600" progId="Equation.3">
                          <p:embed/>
                        </p:oleObj>
                      </mc:Choice>
                      <mc:Fallback>
                        <p:oleObj name="方程式" r:id="rId12" imgW="190440" imgH="2286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4" name="橢圓 13"/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2186531" y="454496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……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9" name="直線單箭頭接點 18"/>
              <p:cNvCxnSpPr>
                <a:endCxn id="12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endCxn id="14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endCxn id="14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endCxn id="15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>
                <a:endCxn id="12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>
                <a:stCxn id="12" idx="0"/>
                <a:endCxn id="17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>
                <a:stCxn id="14" idx="0"/>
                <a:endCxn id="17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>
                <a:stCxn id="15" idx="0"/>
                <a:endCxn id="17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>
                <a:stCxn id="15" idx="0"/>
                <a:endCxn id="18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stCxn id="14" idx="0"/>
                <a:endCxn id="18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>
                <a:stCxn id="12" idx="0"/>
                <a:endCxn id="18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文字方塊 86"/>
            <p:cNvSpPr txBox="1"/>
            <p:nvPr/>
          </p:nvSpPr>
          <p:spPr>
            <a:xfrm>
              <a:off x="1276935" y="6126818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Shallow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cxnSp>
          <p:nvCxnSpPr>
            <p:cNvPr id="89" name="直線單箭頭接點 88"/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橢圓 92"/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cxnSp>
          <p:nvCxnSpPr>
            <p:cNvPr id="95" name="直線單箭頭接點 94"/>
            <p:cNvCxnSpPr>
              <a:endCxn id="94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endCxn id="93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endCxn id="94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endCxn id="93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>
              <a:endCxn id="94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/>
            <p:cNvCxnSpPr>
              <a:endCxn id="93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>
              <a:stCxn id="94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>
              <a:stCxn id="94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>
              <a:endCxn id="18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>
              <a:stCxn id="93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直線單箭頭接點 136"/>
          <p:cNvCxnSpPr/>
          <p:nvPr/>
        </p:nvCxnSpPr>
        <p:spPr>
          <a:xfrm flipV="1">
            <a:off x="5934536" y="3661383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H="1" flipV="1">
            <a:off x="5936941" y="3661383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H="1" flipV="1">
            <a:off x="7050896" y="3647154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 flipV="1">
            <a:off x="5934536" y="3647154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字方塊 146"/>
          <p:cNvSpPr txBox="1"/>
          <p:nvPr/>
        </p:nvSpPr>
        <p:spPr>
          <a:xfrm>
            <a:off x="2126391" y="4096121"/>
            <a:ext cx="5209843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prstClr val="white"/>
                </a:solidFill>
              </a:rPr>
              <a:t>Which one is better?</a:t>
            </a:r>
            <a:endParaRPr lang="zh-TW" altLang="en-US" sz="3600" dirty="0">
              <a:solidFill>
                <a:prstClr val="white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718059" y="1641206"/>
            <a:ext cx="2969919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The same number of parameters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sp>
        <p:nvSpPr>
          <p:cNvPr id="43" name="左-右雙向箭號 42"/>
          <p:cNvSpPr/>
          <p:nvPr/>
        </p:nvSpPr>
        <p:spPr>
          <a:xfrm rot="20486886">
            <a:off x="3826753" y="2839509"/>
            <a:ext cx="1533838" cy="67257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4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3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132856"/>
            <a:ext cx="3053538" cy="19406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Activation Functions</a:t>
            </a:r>
            <a:endParaRPr lang="en-US" altLang="zh-TW" b="1" dirty="0"/>
          </a:p>
        </p:txBody>
      </p:sp>
      <p:sp>
        <p:nvSpPr>
          <p:cNvPr id="5" name="矩形 25"/>
          <p:cNvSpPr/>
          <p:nvPr/>
        </p:nvSpPr>
        <p:spPr>
          <a:xfrm>
            <a:off x="2532349" y="2911572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3"/>
          <p:cNvSpPr/>
          <p:nvPr/>
        </p:nvSpPr>
        <p:spPr>
          <a:xfrm>
            <a:off x="4221958" y="5436176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4"/>
          <p:cNvSpPr/>
          <p:nvPr/>
        </p:nvSpPr>
        <p:spPr>
          <a:xfrm>
            <a:off x="1547664" y="2823704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5"/>
          <p:cNvCxnSpPr>
            <a:stCxn id="20" idx="3"/>
            <a:endCxn id="22" idx="1"/>
          </p:cNvCxnSpPr>
          <p:nvPr/>
        </p:nvCxnSpPr>
        <p:spPr>
          <a:xfrm flipV="1">
            <a:off x="2136741" y="4425003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805323"/>
              </p:ext>
            </p:extLst>
          </p:nvPr>
        </p:nvGraphicFramePr>
        <p:xfrm>
          <a:off x="5015915" y="3755157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" name="方程式" r:id="rId5" imgW="126720" imgH="126720" progId="Equation.3">
                  <p:embed/>
                </p:oleObj>
              </mc:Choice>
              <mc:Fallback>
                <p:oleObj name="方程式" r:id="rId5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915" y="3755157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110133"/>
              </p:ext>
            </p:extLst>
          </p:nvPr>
        </p:nvGraphicFramePr>
        <p:xfrm>
          <a:off x="2590440" y="2932301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7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40" y="2932301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10789"/>
              </p:ext>
            </p:extLst>
          </p:nvPr>
        </p:nvGraphicFramePr>
        <p:xfrm>
          <a:off x="2594290" y="3568555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8" name="方程式" r:id="rId9" imgW="190440" imgH="215640" progId="Equation.3">
                  <p:embed/>
                </p:oleObj>
              </mc:Choice>
              <mc:Fallback>
                <p:oleObj name="方程式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290" y="3568555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571151"/>
              </p:ext>
            </p:extLst>
          </p:nvPr>
        </p:nvGraphicFramePr>
        <p:xfrm>
          <a:off x="2590440" y="4347405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9" name="方程式" r:id="rId11" imgW="215640" imgH="215640" progId="Equation.3">
                  <p:embed/>
                </p:oleObj>
              </mc:Choice>
              <mc:Fallback>
                <p:oleObj name="方程式" r:id="rId11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440" y="4347405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單箭頭接點 11"/>
          <p:cNvCxnSpPr>
            <a:endCxn id="28" idx="2"/>
          </p:cNvCxnSpPr>
          <p:nvPr/>
        </p:nvCxnSpPr>
        <p:spPr>
          <a:xfrm>
            <a:off x="4623814" y="4394403"/>
            <a:ext cx="1271039" cy="350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2"/>
          <p:cNvCxnSpPr>
            <a:stCxn id="19" idx="3"/>
            <a:endCxn id="22" idx="1"/>
          </p:cNvCxnSpPr>
          <p:nvPr/>
        </p:nvCxnSpPr>
        <p:spPr>
          <a:xfrm>
            <a:off x="2124710" y="3997747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endCxn id="22" idx="1"/>
          </p:cNvCxnSpPr>
          <p:nvPr/>
        </p:nvCxnSpPr>
        <p:spPr>
          <a:xfrm>
            <a:off x="2144361" y="31394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4"/>
          <p:cNvSpPr txBox="1"/>
          <p:nvPr/>
        </p:nvSpPr>
        <p:spPr>
          <a:xfrm rot="5400000">
            <a:off x="1554514" y="448468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1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32149"/>
              </p:ext>
            </p:extLst>
          </p:nvPr>
        </p:nvGraphicFramePr>
        <p:xfrm>
          <a:off x="1629410" y="27809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0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0" y="27809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91398"/>
              </p:ext>
            </p:extLst>
          </p:nvPr>
        </p:nvGraphicFramePr>
        <p:xfrm>
          <a:off x="1629410" y="36826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1" name="Ecuación" r:id="rId15" imgW="177480" imgH="228600" progId="Equation.3">
                  <p:embed/>
                </p:oleObj>
              </mc:Choice>
              <mc:Fallback>
                <p:oleObj name="Ecuación" r:id="rId15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0" y="36826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33571"/>
              </p:ext>
            </p:extLst>
          </p:nvPr>
        </p:nvGraphicFramePr>
        <p:xfrm>
          <a:off x="1603341" y="4898746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2" name="Ecuación" r:id="rId17" imgW="190440" imgH="228600" progId="Equation.3">
                  <p:embed/>
                </p:oleObj>
              </mc:Choice>
              <mc:Fallback>
                <p:oleObj name="Ecuación" r:id="rId1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41" y="4898746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282300" y="41648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253" name="方程式" r:id="rId19" imgW="139680" imgH="139680" progId="Equation.3">
                    <p:embed/>
                  </p:oleObj>
                </mc:Choice>
                <mc:Fallback>
                  <p:oleObj name="方程式" r:id="rId19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197573"/>
              </p:ext>
            </p:extLst>
          </p:nvPr>
        </p:nvGraphicFramePr>
        <p:xfrm>
          <a:off x="4339996" y="5518694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4" name="方程式" r:id="rId21" imgW="126720" imgH="177480" progId="Equation.3">
                  <p:embed/>
                </p:oleObj>
              </mc:Choice>
              <mc:Fallback>
                <p:oleObj name="方程式" r:id="rId21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996" y="5518694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533507" y="4695606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38"/>
          <p:cNvSpPr txBox="1"/>
          <p:nvPr/>
        </p:nvSpPr>
        <p:spPr>
          <a:xfrm>
            <a:off x="2283720" y="5213865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35"/>
          <p:cNvCxnSpPr/>
          <p:nvPr/>
        </p:nvCxnSpPr>
        <p:spPr>
          <a:xfrm flipV="1">
            <a:off x="6605285" y="445711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6"/>
          <p:cNvSpPr/>
          <p:nvPr/>
        </p:nvSpPr>
        <p:spPr>
          <a:xfrm>
            <a:off x="5894853" y="395865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978755"/>
              </p:ext>
            </p:extLst>
          </p:nvPr>
        </p:nvGraphicFramePr>
        <p:xfrm>
          <a:off x="5883435" y="4232779"/>
          <a:ext cx="9461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5" name="Ecuación" r:id="rId23" imgW="380880" imgH="152280" progId="Equation.3">
                  <p:embed/>
                </p:oleObj>
              </mc:Choice>
              <mc:Fallback>
                <p:oleObj name="Ecuación" r:id="rId23" imgW="3808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435" y="4232779"/>
                        <a:ext cx="946150" cy="376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77979"/>
              </p:ext>
            </p:extLst>
          </p:nvPr>
        </p:nvGraphicFramePr>
        <p:xfrm>
          <a:off x="7454886" y="4213052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6" name="Ecuación" r:id="rId25" imgW="139680" imgH="164880" progId="Equation.3">
                  <p:embed/>
                </p:oleObj>
              </mc:Choice>
              <mc:Fallback>
                <p:oleObj name="Ecuación" r:id="rId2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886" y="4213052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ángulo 30"/>
          <p:cNvSpPr/>
          <p:nvPr/>
        </p:nvSpPr>
        <p:spPr>
          <a:xfrm>
            <a:off x="323528" y="1052736"/>
            <a:ext cx="8064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In modern </a:t>
            </a:r>
            <a:r>
              <a:rPr lang="en-US" sz="2800" dirty="0">
                <a:solidFill>
                  <a:prstClr val="black"/>
                </a:solidFill>
              </a:rPr>
              <a:t>neural </a:t>
            </a:r>
            <a:r>
              <a:rPr lang="en-US" sz="2800" dirty="0" smtClean="0">
                <a:solidFill>
                  <a:prstClr val="black"/>
                </a:solidFill>
              </a:rPr>
              <a:t>networks, the </a:t>
            </a:r>
            <a:r>
              <a:rPr lang="en-US" sz="2800" dirty="0">
                <a:solidFill>
                  <a:prstClr val="black"/>
                </a:solidFill>
              </a:rPr>
              <a:t>default recommendation is to use the rectified linear unit or </a:t>
            </a:r>
            <a:r>
              <a:rPr lang="en-US" sz="2800" dirty="0" err="1">
                <a:solidFill>
                  <a:prstClr val="black"/>
                </a:solidFill>
              </a:rPr>
              <a:t>ReLU</a:t>
            </a:r>
            <a:endParaRPr lang="en-US" sz="2800" dirty="0" smtClean="0">
              <a:solidFill>
                <a:prstClr val="black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364088" y="5301208"/>
            <a:ext cx="2619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Discuss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83568" y="6237312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eaLnBrk="1" hangingPunct="1"/>
            <a:r>
              <a:rPr lang="en-US" altLang="en-US" sz="1400" dirty="0" smtClean="0">
                <a:solidFill>
                  <a:srgbClr val="00CCFF"/>
                </a:solidFill>
                <a:latin typeface="Times New Roman" panose="02020603050405020304" pitchFamily="18" charset="0"/>
              </a:rPr>
              <a:t>September 30, 2010</a:t>
            </a:r>
            <a:endParaRPr lang="en-CA" altLang="en-US" sz="1400" dirty="0" smtClean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1pPr>
            <a:lvl2pPr marL="742950" indent="-28575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2pPr>
            <a:lvl3pPr marL="11430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3pPr>
            <a:lvl4pPr marL="16002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4pPr>
            <a:lvl5pPr marL="2057400" indent="-228600" eaLnBrk="0" hangingPunct="0"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Comic Sans MS" panose="030F0702030302020204" pitchFamily="66" charset="0"/>
                <a:sym typeface="Symbol" panose="05050102010706020507" pitchFamily="18" charset="2"/>
              </a:defRPr>
            </a:lvl9pPr>
          </a:lstStyle>
          <a:p>
            <a:pPr eaLnBrk="1" hangingPunct="1"/>
            <a:r>
              <a:rPr lang="en-US" altLang="en-US" sz="1400" smtClean="0">
                <a:solidFill>
                  <a:srgbClr val="00CCFF"/>
                </a:solidFill>
                <a:latin typeface="Times New Roman" panose="02020603050405020304" pitchFamily="18" charset="0"/>
              </a:rPr>
              <a:t>Neural Networks                                                                 Lecture 8: Backpropagation Learning</a:t>
            </a:r>
            <a:endParaRPr lang="en-CA" altLang="en-US" sz="1400" smtClean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Terminology</a:t>
            </a:r>
            <a:endParaRPr lang="en-CA" dirty="0" smtClean="0"/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7696200" cy="685800"/>
          </a:xfrm>
        </p:spPr>
        <p:txBody>
          <a:bodyPr/>
          <a:lstStyle/>
          <a:p>
            <a:pPr marL="0" indent="0" eaLnBrk="1" hangingPunct="1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b="1" dirty="0" smtClean="0">
                <a:solidFill>
                  <a:srgbClr val="00FFFF"/>
                </a:solidFill>
                <a:sym typeface="Symbol" pitchFamily="18" charset="2"/>
              </a:rPr>
              <a:t>Example: </a:t>
            </a:r>
            <a:r>
              <a:rPr lang="en-US" sz="2800" dirty="0" smtClean="0">
                <a:sym typeface="Symbol" pitchFamily="18" charset="2"/>
              </a:rPr>
              <a:t>Network function f: </a:t>
            </a:r>
            <a:r>
              <a:rPr lang="en-US" sz="2800" b="1" dirty="0" smtClean="0">
                <a:sym typeface="Symbol" pitchFamily="18" charset="2"/>
              </a:rPr>
              <a:t>R</a:t>
            </a:r>
            <a:r>
              <a:rPr lang="en-US" sz="2800" baseline="30000" dirty="0" smtClean="0">
                <a:sym typeface="Symbol" pitchFamily="18" charset="2"/>
              </a:rPr>
              <a:t>3 </a:t>
            </a:r>
            <a:r>
              <a:rPr lang="en-US" sz="2800" dirty="0" smtClean="0">
                <a:sym typeface="Symbol" pitchFamily="18" charset="2"/>
              </a:rPr>
              <a:t> </a:t>
            </a:r>
            <a:r>
              <a:rPr lang="en-US" sz="2800" b="1" dirty="0" smtClean="0">
                <a:sym typeface="Symbol" pitchFamily="18" charset="2"/>
              </a:rPr>
              <a:t>R</a:t>
            </a:r>
            <a:r>
              <a:rPr lang="en-US" sz="2800" baseline="30000" dirty="0" smtClean="0">
                <a:sym typeface="Symbol" pitchFamily="18" charset="2"/>
              </a:rPr>
              <a:t>2</a:t>
            </a:r>
          </a:p>
        </p:txBody>
      </p:sp>
      <p:sp>
        <p:nvSpPr>
          <p:cNvPr id="450564" name="Oval 4"/>
          <p:cNvSpPr>
            <a:spLocks noChangeArrowheads="1"/>
          </p:cNvSpPr>
          <p:nvPr/>
        </p:nvSpPr>
        <p:spPr bwMode="auto">
          <a:xfrm>
            <a:off x="18288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5" name="Oval 5"/>
          <p:cNvSpPr>
            <a:spLocks noChangeArrowheads="1"/>
          </p:cNvSpPr>
          <p:nvPr/>
        </p:nvSpPr>
        <p:spPr bwMode="auto">
          <a:xfrm>
            <a:off x="32766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4724400" y="50292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10668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25146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39624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5410200" y="35814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514600" y="21336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962400" y="213360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3" name="Rectangle 13"/>
          <p:cNvSpPr>
            <a:spLocks noChangeArrowheads="1"/>
          </p:cNvSpPr>
          <p:nvPr/>
        </p:nvSpPr>
        <p:spPr bwMode="auto">
          <a:xfrm>
            <a:off x="6477000" y="1981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</a:t>
            </a:r>
          </a:p>
        </p:txBody>
      </p:sp>
      <p:sp>
        <p:nvSpPr>
          <p:cNvPr id="450574" name="Rectangle 14"/>
          <p:cNvSpPr>
            <a:spLocks noChangeArrowheads="1"/>
          </p:cNvSpPr>
          <p:nvPr/>
        </p:nvSpPr>
        <p:spPr bwMode="auto">
          <a:xfrm>
            <a:off x="6477000" y="3505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</a:t>
            </a:r>
          </a:p>
        </p:txBody>
      </p:sp>
      <p:sp>
        <p:nvSpPr>
          <p:cNvPr id="450575" name="Rectangle 15"/>
          <p:cNvSpPr>
            <a:spLocks noChangeArrowheads="1"/>
          </p:cNvSpPr>
          <p:nvPr/>
        </p:nvSpPr>
        <p:spPr bwMode="auto">
          <a:xfrm>
            <a:off x="6477000" y="49530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layer</a:t>
            </a:r>
          </a:p>
        </p:txBody>
      </p:sp>
      <p:sp>
        <p:nvSpPr>
          <p:cNvPr id="450576" name="Line 16"/>
          <p:cNvSpPr>
            <a:spLocks noChangeShapeType="1"/>
          </p:cNvSpPr>
          <p:nvPr/>
        </p:nvSpPr>
        <p:spPr bwMode="auto">
          <a:xfrm flipH="1" flipV="1">
            <a:off x="12192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7" name="Line 17"/>
          <p:cNvSpPr>
            <a:spLocks noChangeShapeType="1"/>
          </p:cNvSpPr>
          <p:nvPr/>
        </p:nvSpPr>
        <p:spPr bwMode="auto">
          <a:xfrm flipV="1">
            <a:off x="19812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8" name="Line 18"/>
          <p:cNvSpPr>
            <a:spLocks noChangeShapeType="1"/>
          </p:cNvSpPr>
          <p:nvPr/>
        </p:nvSpPr>
        <p:spPr bwMode="auto">
          <a:xfrm flipV="1">
            <a:off x="1981200" y="388620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V="1">
            <a:off x="1981200" y="3886200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1219200" y="388620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1" name="Line 21"/>
          <p:cNvSpPr>
            <a:spLocks noChangeShapeType="1"/>
          </p:cNvSpPr>
          <p:nvPr/>
        </p:nvSpPr>
        <p:spPr bwMode="auto">
          <a:xfrm flipH="1" flipV="1">
            <a:off x="26670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2" name="Line 22"/>
          <p:cNvSpPr>
            <a:spLocks noChangeShapeType="1"/>
          </p:cNvSpPr>
          <p:nvPr/>
        </p:nvSpPr>
        <p:spPr bwMode="auto">
          <a:xfrm flipV="1">
            <a:off x="34290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3" name="Line 23"/>
          <p:cNvSpPr>
            <a:spLocks noChangeShapeType="1"/>
          </p:cNvSpPr>
          <p:nvPr/>
        </p:nvSpPr>
        <p:spPr bwMode="auto">
          <a:xfrm flipV="1">
            <a:off x="3429000" y="388620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4" name="Line 24"/>
          <p:cNvSpPr>
            <a:spLocks noChangeShapeType="1"/>
          </p:cNvSpPr>
          <p:nvPr/>
        </p:nvSpPr>
        <p:spPr bwMode="auto">
          <a:xfrm flipH="1" flipV="1">
            <a:off x="1219200" y="3886200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5" name="Line 25"/>
          <p:cNvSpPr>
            <a:spLocks noChangeShapeType="1"/>
          </p:cNvSpPr>
          <p:nvPr/>
        </p:nvSpPr>
        <p:spPr bwMode="auto">
          <a:xfrm flipH="1" flipV="1">
            <a:off x="2667000" y="388620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6" name="Line 26"/>
          <p:cNvSpPr>
            <a:spLocks noChangeShapeType="1"/>
          </p:cNvSpPr>
          <p:nvPr/>
        </p:nvSpPr>
        <p:spPr bwMode="auto">
          <a:xfrm flipH="1" flipV="1">
            <a:off x="4114800" y="388620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7" name="Line 27"/>
          <p:cNvSpPr>
            <a:spLocks noChangeShapeType="1"/>
          </p:cNvSpPr>
          <p:nvPr/>
        </p:nvSpPr>
        <p:spPr bwMode="auto">
          <a:xfrm flipV="1">
            <a:off x="4876800" y="388620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8" name="Line 28"/>
          <p:cNvSpPr>
            <a:spLocks noChangeShapeType="1"/>
          </p:cNvSpPr>
          <p:nvPr/>
        </p:nvSpPr>
        <p:spPr bwMode="auto">
          <a:xfrm flipV="1">
            <a:off x="12192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9" name="Line 29"/>
          <p:cNvSpPr>
            <a:spLocks noChangeShapeType="1"/>
          </p:cNvSpPr>
          <p:nvPr/>
        </p:nvSpPr>
        <p:spPr bwMode="auto">
          <a:xfrm flipV="1">
            <a:off x="1219200" y="243840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0" name="Line 30"/>
          <p:cNvSpPr>
            <a:spLocks noChangeShapeType="1"/>
          </p:cNvSpPr>
          <p:nvPr/>
        </p:nvSpPr>
        <p:spPr bwMode="auto">
          <a:xfrm flipV="1">
            <a:off x="2667000" y="243840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1" name="Line 31"/>
          <p:cNvSpPr>
            <a:spLocks noChangeShapeType="1"/>
          </p:cNvSpPr>
          <p:nvPr/>
        </p:nvSpPr>
        <p:spPr bwMode="auto">
          <a:xfrm flipV="1">
            <a:off x="26670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2" name="Line 32"/>
          <p:cNvSpPr>
            <a:spLocks noChangeShapeType="1"/>
          </p:cNvSpPr>
          <p:nvPr/>
        </p:nvSpPr>
        <p:spPr bwMode="auto">
          <a:xfrm flipH="1" flipV="1">
            <a:off x="26670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3" name="Line 33"/>
          <p:cNvSpPr>
            <a:spLocks noChangeShapeType="1"/>
          </p:cNvSpPr>
          <p:nvPr/>
        </p:nvSpPr>
        <p:spPr bwMode="auto">
          <a:xfrm flipV="1">
            <a:off x="4114800" y="243840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4" name="Line 34"/>
          <p:cNvSpPr>
            <a:spLocks noChangeShapeType="1"/>
          </p:cNvSpPr>
          <p:nvPr/>
        </p:nvSpPr>
        <p:spPr bwMode="auto">
          <a:xfrm flipH="1" flipV="1">
            <a:off x="2667000" y="243840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5" name="Line 35"/>
          <p:cNvSpPr>
            <a:spLocks noChangeShapeType="1"/>
          </p:cNvSpPr>
          <p:nvPr/>
        </p:nvSpPr>
        <p:spPr bwMode="auto">
          <a:xfrm flipH="1" flipV="1">
            <a:off x="4114800" y="243840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6" name="Rectangle 36"/>
          <p:cNvSpPr>
            <a:spLocks noChangeArrowheads="1"/>
          </p:cNvSpPr>
          <p:nvPr/>
        </p:nvSpPr>
        <p:spPr bwMode="auto">
          <a:xfrm>
            <a:off x="2590800" y="57912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vector</a:t>
            </a:r>
          </a:p>
        </p:txBody>
      </p:sp>
      <p:sp>
        <p:nvSpPr>
          <p:cNvPr id="450597" name="Rectangle 37"/>
          <p:cNvSpPr>
            <a:spLocks noChangeArrowheads="1"/>
          </p:cNvSpPr>
          <p:nvPr/>
        </p:nvSpPr>
        <p:spPr bwMode="auto">
          <a:xfrm>
            <a:off x="2286000" y="12954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7526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32004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3810000" y="1600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362200" y="1600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4648200" y="53340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125656"/>
              </p:ext>
            </p:extLst>
          </p:nvPr>
        </p:nvGraphicFramePr>
        <p:xfrm>
          <a:off x="1116013" y="242093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Ecuación" r:id="rId3" imgW="330120" imgH="253800" progId="Equation.3">
                  <p:embed/>
                </p:oleObj>
              </mc:Choice>
              <mc:Fallback>
                <p:oleObj name="Ecuación" r:id="rId3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637551"/>
              </p:ext>
            </p:extLst>
          </p:nvPr>
        </p:nvGraphicFramePr>
        <p:xfrm>
          <a:off x="4932040" y="2492896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5" name="Equation" r:id="rId5" imgW="330120" imgH="253800" progId="Equation.3">
                  <p:embed/>
                </p:oleObj>
              </mc:Choice>
              <mc:Fallback>
                <p:oleObj name="Equation" r:id="rId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492896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159436"/>
              </p:ext>
            </p:extLst>
          </p:nvPr>
        </p:nvGraphicFramePr>
        <p:xfrm>
          <a:off x="611560" y="429309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6" name="Equation" r:id="rId7" imgW="330120" imgH="253800" progId="Equation.3">
                  <p:embed/>
                </p:oleObj>
              </mc:Choice>
              <mc:Fallback>
                <p:oleObj name="Equation" r:id="rId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29309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709435"/>
              </p:ext>
            </p:extLst>
          </p:nvPr>
        </p:nvGraphicFramePr>
        <p:xfrm>
          <a:off x="5436096" y="422108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7" name="Equation" r:id="rId9" imgW="330120" imgH="253800" progId="Equation.3">
                  <p:embed/>
                </p:oleObj>
              </mc:Choice>
              <mc:Fallback>
                <p:oleObj name="Equation" r:id="rId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22108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809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Oval 4"/>
          <p:cNvSpPr>
            <a:spLocks noChangeArrowheads="1"/>
          </p:cNvSpPr>
          <p:nvPr/>
        </p:nvSpPr>
        <p:spPr bwMode="auto">
          <a:xfrm>
            <a:off x="16091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5" name="Oval 5"/>
          <p:cNvSpPr>
            <a:spLocks noChangeArrowheads="1"/>
          </p:cNvSpPr>
          <p:nvPr/>
        </p:nvSpPr>
        <p:spPr bwMode="auto">
          <a:xfrm>
            <a:off x="30569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6" name="Oval 6"/>
          <p:cNvSpPr>
            <a:spLocks noChangeArrowheads="1"/>
          </p:cNvSpPr>
          <p:nvPr/>
        </p:nvSpPr>
        <p:spPr bwMode="auto">
          <a:xfrm>
            <a:off x="4504730" y="45014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7" name="Oval 7"/>
          <p:cNvSpPr>
            <a:spLocks noChangeArrowheads="1"/>
          </p:cNvSpPr>
          <p:nvPr/>
        </p:nvSpPr>
        <p:spPr bwMode="auto">
          <a:xfrm>
            <a:off x="8471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8" name="Oval 8"/>
          <p:cNvSpPr>
            <a:spLocks noChangeArrowheads="1"/>
          </p:cNvSpPr>
          <p:nvPr/>
        </p:nvSpPr>
        <p:spPr bwMode="auto">
          <a:xfrm>
            <a:off x="22949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69" name="Oval 9"/>
          <p:cNvSpPr>
            <a:spLocks noChangeArrowheads="1"/>
          </p:cNvSpPr>
          <p:nvPr/>
        </p:nvSpPr>
        <p:spPr bwMode="auto">
          <a:xfrm>
            <a:off x="37427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0" name="Oval 10"/>
          <p:cNvSpPr>
            <a:spLocks noChangeArrowheads="1"/>
          </p:cNvSpPr>
          <p:nvPr/>
        </p:nvSpPr>
        <p:spPr bwMode="auto">
          <a:xfrm>
            <a:off x="5190530" y="30536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1" name="Oval 11"/>
          <p:cNvSpPr>
            <a:spLocks noChangeArrowheads="1"/>
          </p:cNvSpPr>
          <p:nvPr/>
        </p:nvSpPr>
        <p:spPr bwMode="auto">
          <a:xfrm>
            <a:off x="2294930" y="16058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2" name="Oval 12"/>
          <p:cNvSpPr>
            <a:spLocks noChangeArrowheads="1"/>
          </p:cNvSpPr>
          <p:nvPr/>
        </p:nvSpPr>
        <p:spPr bwMode="auto">
          <a:xfrm>
            <a:off x="3742730" y="1605880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6" name="Line 16"/>
          <p:cNvSpPr>
            <a:spLocks noChangeShapeType="1"/>
          </p:cNvSpPr>
          <p:nvPr/>
        </p:nvSpPr>
        <p:spPr bwMode="auto">
          <a:xfrm flipH="1" flipV="1">
            <a:off x="9995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7" name="Line 17"/>
          <p:cNvSpPr>
            <a:spLocks noChangeShapeType="1"/>
          </p:cNvSpPr>
          <p:nvPr/>
        </p:nvSpPr>
        <p:spPr bwMode="auto">
          <a:xfrm flipV="1">
            <a:off x="17615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8" name="Line 18"/>
          <p:cNvSpPr>
            <a:spLocks noChangeShapeType="1"/>
          </p:cNvSpPr>
          <p:nvPr/>
        </p:nvSpPr>
        <p:spPr bwMode="auto">
          <a:xfrm flipV="1">
            <a:off x="1761530" y="335848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79" name="Line 19"/>
          <p:cNvSpPr>
            <a:spLocks noChangeShapeType="1"/>
          </p:cNvSpPr>
          <p:nvPr/>
        </p:nvSpPr>
        <p:spPr bwMode="auto">
          <a:xfrm flipV="1">
            <a:off x="1761530" y="3358480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0" name="Line 20"/>
          <p:cNvSpPr>
            <a:spLocks noChangeShapeType="1"/>
          </p:cNvSpPr>
          <p:nvPr/>
        </p:nvSpPr>
        <p:spPr bwMode="auto">
          <a:xfrm flipH="1" flipV="1">
            <a:off x="999530" y="335848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1" name="Line 21"/>
          <p:cNvSpPr>
            <a:spLocks noChangeShapeType="1"/>
          </p:cNvSpPr>
          <p:nvPr/>
        </p:nvSpPr>
        <p:spPr bwMode="auto">
          <a:xfrm flipH="1" flipV="1">
            <a:off x="24473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2" name="Line 22"/>
          <p:cNvSpPr>
            <a:spLocks noChangeShapeType="1"/>
          </p:cNvSpPr>
          <p:nvPr/>
        </p:nvSpPr>
        <p:spPr bwMode="auto">
          <a:xfrm flipV="1">
            <a:off x="32093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3" name="Line 23"/>
          <p:cNvSpPr>
            <a:spLocks noChangeShapeType="1"/>
          </p:cNvSpPr>
          <p:nvPr/>
        </p:nvSpPr>
        <p:spPr bwMode="auto">
          <a:xfrm flipV="1">
            <a:off x="3209330" y="3358480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4" name="Line 24"/>
          <p:cNvSpPr>
            <a:spLocks noChangeShapeType="1"/>
          </p:cNvSpPr>
          <p:nvPr/>
        </p:nvSpPr>
        <p:spPr bwMode="auto">
          <a:xfrm flipH="1" flipV="1">
            <a:off x="999530" y="3358480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5" name="Line 25"/>
          <p:cNvSpPr>
            <a:spLocks noChangeShapeType="1"/>
          </p:cNvSpPr>
          <p:nvPr/>
        </p:nvSpPr>
        <p:spPr bwMode="auto">
          <a:xfrm flipH="1" flipV="1">
            <a:off x="2447330" y="3358480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6" name="Line 26"/>
          <p:cNvSpPr>
            <a:spLocks noChangeShapeType="1"/>
          </p:cNvSpPr>
          <p:nvPr/>
        </p:nvSpPr>
        <p:spPr bwMode="auto">
          <a:xfrm flipH="1" flipV="1">
            <a:off x="3895130" y="3358480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7" name="Line 27"/>
          <p:cNvSpPr>
            <a:spLocks noChangeShapeType="1"/>
          </p:cNvSpPr>
          <p:nvPr/>
        </p:nvSpPr>
        <p:spPr bwMode="auto">
          <a:xfrm flipV="1">
            <a:off x="4657130" y="3358480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8" name="Line 28"/>
          <p:cNvSpPr>
            <a:spLocks noChangeShapeType="1"/>
          </p:cNvSpPr>
          <p:nvPr/>
        </p:nvSpPr>
        <p:spPr bwMode="auto">
          <a:xfrm flipV="1">
            <a:off x="9995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89" name="Line 29"/>
          <p:cNvSpPr>
            <a:spLocks noChangeShapeType="1"/>
          </p:cNvSpPr>
          <p:nvPr/>
        </p:nvSpPr>
        <p:spPr bwMode="auto">
          <a:xfrm flipV="1">
            <a:off x="999530" y="191068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0" name="Line 30"/>
          <p:cNvSpPr>
            <a:spLocks noChangeShapeType="1"/>
          </p:cNvSpPr>
          <p:nvPr/>
        </p:nvSpPr>
        <p:spPr bwMode="auto">
          <a:xfrm flipV="1">
            <a:off x="2447330" y="191068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1" name="Line 31"/>
          <p:cNvSpPr>
            <a:spLocks noChangeShapeType="1"/>
          </p:cNvSpPr>
          <p:nvPr/>
        </p:nvSpPr>
        <p:spPr bwMode="auto">
          <a:xfrm flipV="1">
            <a:off x="24473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2" name="Line 32"/>
          <p:cNvSpPr>
            <a:spLocks noChangeShapeType="1"/>
          </p:cNvSpPr>
          <p:nvPr/>
        </p:nvSpPr>
        <p:spPr bwMode="auto">
          <a:xfrm flipH="1" flipV="1">
            <a:off x="24473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3" name="Line 33"/>
          <p:cNvSpPr>
            <a:spLocks noChangeShapeType="1"/>
          </p:cNvSpPr>
          <p:nvPr/>
        </p:nvSpPr>
        <p:spPr bwMode="auto">
          <a:xfrm flipV="1">
            <a:off x="3895130" y="1910680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4" name="Line 34"/>
          <p:cNvSpPr>
            <a:spLocks noChangeShapeType="1"/>
          </p:cNvSpPr>
          <p:nvPr/>
        </p:nvSpPr>
        <p:spPr bwMode="auto">
          <a:xfrm flipH="1" flipV="1">
            <a:off x="2447330" y="1910680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5" name="Line 35"/>
          <p:cNvSpPr>
            <a:spLocks noChangeShapeType="1"/>
          </p:cNvSpPr>
          <p:nvPr/>
        </p:nvSpPr>
        <p:spPr bwMode="auto">
          <a:xfrm flipH="1" flipV="1">
            <a:off x="3895130" y="1910680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0596" name="Rectangle 36"/>
          <p:cNvSpPr>
            <a:spLocks noChangeArrowheads="1"/>
          </p:cNvSpPr>
          <p:nvPr/>
        </p:nvSpPr>
        <p:spPr bwMode="auto">
          <a:xfrm>
            <a:off x="2371130" y="526348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input vector</a:t>
            </a:r>
          </a:p>
        </p:txBody>
      </p:sp>
      <p:sp>
        <p:nvSpPr>
          <p:cNvPr id="450597" name="Rectangle 37"/>
          <p:cNvSpPr>
            <a:spLocks noChangeArrowheads="1"/>
          </p:cNvSpPr>
          <p:nvPr/>
        </p:nvSpPr>
        <p:spPr bwMode="auto">
          <a:xfrm>
            <a:off x="2066330" y="76768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1532930" y="48062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2980730" y="48062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3590330" y="10724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44" name="Rectangle 36"/>
          <p:cNvSpPr>
            <a:spLocks noChangeArrowheads="1"/>
          </p:cNvSpPr>
          <p:nvPr/>
        </p:nvSpPr>
        <p:spPr bwMode="auto">
          <a:xfrm>
            <a:off x="2142530" y="10724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85927"/>
              </p:ext>
            </p:extLst>
          </p:nvPr>
        </p:nvGraphicFramePr>
        <p:xfrm>
          <a:off x="895946" y="1893168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9" name="Equation" r:id="rId3" imgW="330120" imgH="253800" progId="Equation.3">
                  <p:embed/>
                </p:oleObj>
              </mc:Choice>
              <mc:Fallback>
                <p:oleObj name="Equation" r:id="rId3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946" y="1893168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520138"/>
              </p:ext>
            </p:extLst>
          </p:nvPr>
        </p:nvGraphicFramePr>
        <p:xfrm>
          <a:off x="4712370" y="1965176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0" name="Equation" r:id="rId5" imgW="330120" imgH="253800" progId="Equation.3">
                  <p:embed/>
                </p:oleObj>
              </mc:Choice>
              <mc:Fallback>
                <p:oleObj name="Equation" r:id="rId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370" y="1965176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387318"/>
              </p:ext>
            </p:extLst>
          </p:nvPr>
        </p:nvGraphicFramePr>
        <p:xfrm>
          <a:off x="391890" y="376537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1" name="Equation" r:id="rId7" imgW="330120" imgH="253800" progId="Equation.3">
                  <p:embed/>
                </p:oleObj>
              </mc:Choice>
              <mc:Fallback>
                <p:oleObj name="Equation" r:id="rId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890" y="376537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285109"/>
              </p:ext>
            </p:extLst>
          </p:nvPr>
        </p:nvGraphicFramePr>
        <p:xfrm>
          <a:off x="5215930" y="3693443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2" name="Ecuación" r:id="rId9" imgW="330120" imgH="253800" progId="Equation.3">
                  <p:embed/>
                </p:oleObj>
              </mc:Choice>
              <mc:Fallback>
                <p:oleObj name="Ecuación" r:id="rId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930" y="3693443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36"/>
          <p:cNvSpPr>
            <a:spLocks noChangeArrowheads="1"/>
          </p:cNvSpPr>
          <p:nvPr/>
        </p:nvSpPr>
        <p:spPr bwMode="auto">
          <a:xfrm>
            <a:off x="4580930" y="495868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073989"/>
              </p:ext>
            </p:extLst>
          </p:nvPr>
        </p:nvGraphicFramePr>
        <p:xfrm>
          <a:off x="6804248" y="3429000"/>
          <a:ext cx="1947862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3" name="Ecuación" r:id="rId11" imgW="799920" imgH="863280" progId="Equation.3">
                  <p:embed/>
                </p:oleObj>
              </mc:Choice>
              <mc:Fallback>
                <p:oleObj name="Ecuación" r:id="rId11" imgW="79992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429000"/>
                        <a:ext cx="1947862" cy="1674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58201"/>
              </p:ext>
            </p:extLst>
          </p:nvPr>
        </p:nvGraphicFramePr>
        <p:xfrm>
          <a:off x="6368554" y="2351856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4" name="Ecuación" r:id="rId13" imgW="634680" imgH="279360" progId="Equation.3">
                  <p:embed/>
                </p:oleObj>
              </mc:Choice>
              <mc:Fallback>
                <p:oleObj name="Ecuación" r:id="rId13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8554" y="2351856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ector recto de flecha 7"/>
          <p:cNvCxnSpPr/>
          <p:nvPr/>
        </p:nvCxnSpPr>
        <p:spPr bwMode="auto">
          <a:xfrm flipH="1" flipV="1">
            <a:off x="5504458" y="3431976"/>
            <a:ext cx="1152128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0" name="Conector recto de flecha 59"/>
          <p:cNvCxnSpPr/>
          <p:nvPr/>
        </p:nvCxnSpPr>
        <p:spPr bwMode="auto">
          <a:xfrm flipH="1">
            <a:off x="5576466" y="2783904"/>
            <a:ext cx="648072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6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849007"/>
              </p:ext>
            </p:extLst>
          </p:nvPr>
        </p:nvGraphicFramePr>
        <p:xfrm>
          <a:off x="5099150" y="479350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5" name="Ecuación" r:id="rId15" imgW="672840" imgH="279360" progId="Equation.3">
                  <p:embed/>
                </p:oleObj>
              </mc:Choice>
              <mc:Fallback>
                <p:oleObj name="Ecuación" r:id="rId15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150" y="479350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Conector recto de flecha 62"/>
          <p:cNvCxnSpPr/>
          <p:nvPr/>
        </p:nvCxnSpPr>
        <p:spPr bwMode="auto">
          <a:xfrm flipH="1">
            <a:off x="4280322" y="911696"/>
            <a:ext cx="648072" cy="288032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255089"/>
              </p:ext>
            </p:extLst>
          </p:nvPr>
        </p:nvGraphicFramePr>
        <p:xfrm>
          <a:off x="5864225" y="1271588"/>
          <a:ext cx="21637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6" name="Ecuación" r:id="rId17" imgW="888840" imgH="457200" progId="Equation.3">
                  <p:embed/>
                </p:oleObj>
              </mc:Choice>
              <mc:Fallback>
                <p:oleObj name="Ecuación" r:id="rId17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25" y="1271588"/>
                        <a:ext cx="2163763" cy="733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Conector recto de flecha 65"/>
          <p:cNvCxnSpPr/>
          <p:nvPr/>
        </p:nvCxnSpPr>
        <p:spPr bwMode="auto">
          <a:xfrm flipH="1">
            <a:off x="4280322" y="1631776"/>
            <a:ext cx="1368152" cy="72008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317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49"/>
              <p:cNvSpPr/>
              <p:nvPr/>
            </p:nvSpPr>
            <p:spPr>
              <a:xfrm>
                <a:off x="3234903" y="260648"/>
                <a:ext cx="5513561" cy="19420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endParaRPr lang="es-ES" sz="800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E (cost or error) function of weights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s-ES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ost</m:t>
                      </m:r>
                      <m:r>
                        <a:rPr lang="es-ES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s-ES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E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Rectá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03" y="260648"/>
                <a:ext cx="5513561" cy="1942070"/>
              </a:xfrm>
              <a:prstGeom prst="rect">
                <a:avLst/>
              </a:prstGeom>
              <a:blipFill rotWithShape="0">
                <a:blip r:embed="rId3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348880"/>
            <a:ext cx="3688773" cy="3429001"/>
          </a:xfrm>
          <a:prstGeom prst="rect">
            <a:avLst/>
          </a:prstGeom>
        </p:spPr>
      </p:pic>
      <p:graphicFrame>
        <p:nvGraphicFramePr>
          <p:cNvPr id="5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23367"/>
              </p:ext>
            </p:extLst>
          </p:nvPr>
        </p:nvGraphicFramePr>
        <p:xfrm>
          <a:off x="6979319" y="260648"/>
          <a:ext cx="5572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0" name="Ecuación" r:id="rId5" imgW="228600" imgH="241200" progId="Equation.3">
                  <p:embed/>
                </p:oleObj>
              </mc:Choice>
              <mc:Fallback>
                <p:oleObj name="Ecuación" r:id="rId5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319" y="260648"/>
                        <a:ext cx="55721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3995936" y="2708920"/>
            <a:ext cx="4608512" cy="323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For using gradient descent </a:t>
            </a:r>
            <a:r>
              <a:rPr lang="en-U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algorithms we need: </a:t>
            </a: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r>
              <a:rPr lang="es-E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Output layer: e</a:t>
            </a:r>
            <a:r>
              <a:rPr lang="en-U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asy</a:t>
            </a:r>
          </a:p>
          <a:p>
            <a:endParaRPr lang="es-ES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r>
              <a:rPr lang="es-E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                                        </a:t>
            </a:r>
            <a:r>
              <a:rPr lang="en-US" dirty="0" smtClean="0">
                <a:solidFill>
                  <a:prstClr val="black"/>
                </a:solidFill>
                <a:latin typeface="Cambria Math" panose="02040503050406030204" pitchFamily="18" charset="0"/>
                <a:sym typeface="Symbol" pitchFamily="18" charset="2"/>
              </a:rPr>
              <a:t>Hidden layer: difficult</a:t>
            </a: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12604"/>
              </p:ext>
            </p:extLst>
          </p:nvPr>
        </p:nvGraphicFramePr>
        <p:xfrm>
          <a:off x="4270375" y="3559175"/>
          <a:ext cx="166846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1" name="Ecuación" r:id="rId7" imgW="685800" imgH="380880" progId="Equation.3">
                  <p:embed/>
                </p:oleObj>
              </mc:Choice>
              <mc:Fallback>
                <p:oleObj name="Ecuación" r:id="rId7" imgW="6858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3559175"/>
                        <a:ext cx="1668463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179512" y="692696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360564"/>
              </p:ext>
            </p:extLst>
          </p:nvPr>
        </p:nvGraphicFramePr>
        <p:xfrm>
          <a:off x="4427984" y="4653136"/>
          <a:ext cx="157638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2" name="Ecuación" r:id="rId9" imgW="647640" imgH="368280" progId="Equation.3">
                  <p:embed/>
                </p:oleObj>
              </mc:Choice>
              <mc:Fallback>
                <p:oleObj name="Ecuación" r:id="rId9" imgW="6476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653136"/>
                        <a:ext cx="157638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49"/>
              <p:cNvSpPr/>
              <p:nvPr/>
            </p:nvSpPr>
            <p:spPr>
              <a:xfrm>
                <a:off x="611560" y="1124744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0" name="Rectángu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24744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/>
          <p:cNvSpPr/>
          <p:nvPr/>
        </p:nvSpPr>
        <p:spPr>
          <a:xfrm>
            <a:off x="3779912" y="1124744"/>
            <a:ext cx="5184576" cy="563231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432714"/>
              </p:ext>
            </p:extLst>
          </p:nvPr>
        </p:nvGraphicFramePr>
        <p:xfrm>
          <a:off x="4211638" y="3532188"/>
          <a:ext cx="185420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5" name="Ecuación" r:id="rId4" imgW="761760" imgH="406080" progId="Equation.3">
                  <p:embed/>
                </p:oleObj>
              </mc:Choice>
              <mc:Fallback>
                <p:oleObj name="Ecuación" r:id="rId4" imgW="7617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532188"/>
                        <a:ext cx="185420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539552" y="332656"/>
            <a:ext cx="6304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 : apply the chain rule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12629"/>
              </p:ext>
            </p:extLst>
          </p:nvPr>
        </p:nvGraphicFramePr>
        <p:xfrm>
          <a:off x="611560" y="2060848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6" name="Ecuación" r:id="rId6" imgW="672840" imgH="279360" progId="Equation.3">
                  <p:embed/>
                </p:oleObj>
              </mc:Choice>
              <mc:Fallback>
                <p:oleObj name="Ecuación" r:id="rId6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060848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50868"/>
              </p:ext>
            </p:extLst>
          </p:nvPr>
        </p:nvGraphicFramePr>
        <p:xfrm>
          <a:off x="4140200" y="2508250"/>
          <a:ext cx="23193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7" name="Ecuación" r:id="rId8" imgW="952200" imgH="355320" progId="Equation.3">
                  <p:embed/>
                </p:oleObj>
              </mc:Choice>
              <mc:Fallback>
                <p:oleObj name="Ecuación" r:id="rId8" imgW="9522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508250"/>
                        <a:ext cx="23193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483381"/>
              </p:ext>
            </p:extLst>
          </p:nvPr>
        </p:nvGraphicFramePr>
        <p:xfrm>
          <a:off x="4052888" y="1196975"/>
          <a:ext cx="29035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8" name="Ecuación" r:id="rId10" imgW="1193760" imgH="431640" progId="Equation.3">
                  <p:embed/>
                </p:oleObj>
              </mc:Choice>
              <mc:Fallback>
                <p:oleObj name="Ecuación" r:id="rId10" imgW="1193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1196975"/>
                        <a:ext cx="29035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582063"/>
              </p:ext>
            </p:extLst>
          </p:nvPr>
        </p:nvGraphicFramePr>
        <p:xfrm>
          <a:off x="6804248" y="3429000"/>
          <a:ext cx="139065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9" name="Ecuación" r:id="rId12" imgW="571320" imgH="431640" progId="Equation.3">
                  <p:embed/>
                </p:oleObj>
              </mc:Choice>
              <mc:Fallback>
                <p:oleObj name="Ecuación" r:id="rId12" imgW="571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429000"/>
                        <a:ext cx="139065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653125"/>
              </p:ext>
            </p:extLst>
          </p:nvPr>
        </p:nvGraphicFramePr>
        <p:xfrm>
          <a:off x="4427984" y="5157192"/>
          <a:ext cx="3644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0" name="Ecuación" r:id="rId14" imgW="1498320" imgH="380880" progId="Equation.3">
                  <p:embed/>
                </p:oleObj>
              </mc:Choice>
              <mc:Fallback>
                <p:oleObj name="Ecuación" r:id="rId14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157192"/>
                        <a:ext cx="36449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882323"/>
              </p:ext>
            </p:extLst>
          </p:nvPr>
        </p:nvGraphicFramePr>
        <p:xfrm>
          <a:off x="611560" y="2924944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1" name="Ecuación" r:id="rId16" imgW="888840" imgH="457200" progId="Equation.3">
                  <p:embed/>
                </p:oleObj>
              </mc:Choice>
              <mc:Fallback>
                <p:oleObj name="Ecuación" r:id="rId1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924944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339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95536" y="188640"/>
            <a:ext cx="8775159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: NOTICE that each        influences</a:t>
            </a:r>
          </a:p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                        each        with k=1,… K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(2 in our example)  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23528" y="908720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08720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172279"/>
              </p:ext>
            </p:extLst>
          </p:nvPr>
        </p:nvGraphicFramePr>
        <p:xfrm>
          <a:off x="323528" y="1844824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5" name="Ecuación" r:id="rId4" imgW="672840" imgH="279360" progId="Equation.3">
                  <p:embed/>
                </p:oleObj>
              </mc:Choice>
              <mc:Fallback>
                <p:oleObj name="Ecuación" r:id="rId4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844824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36352"/>
              </p:ext>
            </p:extLst>
          </p:nvPr>
        </p:nvGraphicFramePr>
        <p:xfrm>
          <a:off x="323528" y="2708920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6" name="Ecuación" r:id="rId6" imgW="888840" imgH="457200" progId="Equation.3">
                  <p:embed/>
                </p:oleObj>
              </mc:Choice>
              <mc:Fallback>
                <p:oleObj name="Ecuación" r:id="rId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708920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786558"/>
              </p:ext>
            </p:extLst>
          </p:nvPr>
        </p:nvGraphicFramePr>
        <p:xfrm>
          <a:off x="395536" y="4725144"/>
          <a:ext cx="2165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7" name="Ecuación" r:id="rId8" imgW="888840" imgH="444240" progId="Equation.3">
                  <p:embed/>
                </p:oleObj>
              </mc:Choice>
              <mc:Fallback>
                <p:oleObj name="Ecuación" r:id="rId8" imgW="888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25144"/>
                        <a:ext cx="2165350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354267"/>
              </p:ext>
            </p:extLst>
          </p:nvPr>
        </p:nvGraphicFramePr>
        <p:xfrm>
          <a:off x="395536" y="3861048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" name="Ecuación" r:id="rId10" imgW="634680" imgH="279360" progId="Equation.3">
                  <p:embed/>
                </p:oleObj>
              </mc:Choice>
              <mc:Fallback>
                <p:oleObj name="Ecuación" r:id="rId10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61048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523751"/>
              </p:ext>
            </p:extLst>
          </p:nvPr>
        </p:nvGraphicFramePr>
        <p:xfrm>
          <a:off x="5774729" y="116632"/>
          <a:ext cx="52546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9" name="Ecuación" r:id="rId12" imgW="215640" imgH="241200" progId="Equation.3">
                  <p:embed/>
                </p:oleObj>
              </mc:Choice>
              <mc:Fallback>
                <p:oleObj name="Ecuación" r:id="rId12" imgW="215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4729" y="116632"/>
                        <a:ext cx="525463" cy="5889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3892864" y="836712"/>
                <a:ext cx="638316" cy="442878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s-E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64" y="836712"/>
                <a:ext cx="638316" cy="442878"/>
              </a:xfrm>
              <a:prstGeom prst="rect">
                <a:avLst/>
              </a:prstGeom>
              <a:blipFill rotWithShape="0"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42663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57141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7161981" y="52383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5043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49521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63999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7847781" y="37905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4952181" y="23427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399981" y="2342728"/>
            <a:ext cx="304800" cy="304800"/>
          </a:xfrm>
          <a:prstGeom prst="ellips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H="1" flipV="1">
            <a:off x="36567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 flipV="1">
            <a:off x="44187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 flipV="1">
            <a:off x="4418781" y="4095328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4418781" y="4095328"/>
            <a:ext cx="35814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 flipH="1" flipV="1">
            <a:off x="3656781" y="4095328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 flipV="1">
            <a:off x="51045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58665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 flipV="1">
            <a:off x="5866581" y="4095328"/>
            <a:ext cx="2133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1" name="Line 24"/>
          <p:cNvSpPr>
            <a:spLocks noChangeShapeType="1"/>
          </p:cNvSpPr>
          <p:nvPr/>
        </p:nvSpPr>
        <p:spPr bwMode="auto">
          <a:xfrm flipH="1" flipV="1">
            <a:off x="3656781" y="4095328"/>
            <a:ext cx="3657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 flipH="1" flipV="1">
            <a:off x="5104581" y="4095328"/>
            <a:ext cx="2209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3" name="Line 26"/>
          <p:cNvSpPr>
            <a:spLocks noChangeShapeType="1"/>
          </p:cNvSpPr>
          <p:nvPr/>
        </p:nvSpPr>
        <p:spPr bwMode="auto">
          <a:xfrm flipH="1" flipV="1">
            <a:off x="6552381" y="4095328"/>
            <a:ext cx="7620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V="1">
            <a:off x="7314381" y="4095328"/>
            <a:ext cx="685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36567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 flipV="1">
            <a:off x="3656781" y="2647528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7" name="Line 30"/>
          <p:cNvSpPr>
            <a:spLocks noChangeShapeType="1"/>
          </p:cNvSpPr>
          <p:nvPr/>
        </p:nvSpPr>
        <p:spPr bwMode="auto">
          <a:xfrm flipV="1">
            <a:off x="5104581" y="2647528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8" name="Line 31"/>
          <p:cNvSpPr>
            <a:spLocks noChangeShapeType="1"/>
          </p:cNvSpPr>
          <p:nvPr/>
        </p:nvSpPr>
        <p:spPr bwMode="auto">
          <a:xfrm flipV="1">
            <a:off x="51045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 flipH="1" flipV="1">
            <a:off x="51045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1" name="Line 33"/>
          <p:cNvSpPr>
            <a:spLocks noChangeShapeType="1"/>
          </p:cNvSpPr>
          <p:nvPr/>
        </p:nvSpPr>
        <p:spPr bwMode="auto">
          <a:xfrm flipV="1">
            <a:off x="6552381" y="2647528"/>
            <a:ext cx="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2" name="Line 34"/>
          <p:cNvSpPr>
            <a:spLocks noChangeShapeType="1"/>
          </p:cNvSpPr>
          <p:nvPr/>
        </p:nvSpPr>
        <p:spPr bwMode="auto">
          <a:xfrm flipH="1" flipV="1">
            <a:off x="5104581" y="2647528"/>
            <a:ext cx="28956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 flipH="1" flipV="1">
            <a:off x="6552381" y="2647528"/>
            <a:ext cx="1447800" cy="1143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4" name="Rectangle 37"/>
          <p:cNvSpPr>
            <a:spLocks noChangeArrowheads="1"/>
          </p:cNvSpPr>
          <p:nvPr/>
        </p:nvSpPr>
        <p:spPr bwMode="auto">
          <a:xfrm>
            <a:off x="4723581" y="1504528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vector</a:t>
            </a:r>
          </a:p>
        </p:txBody>
      </p:sp>
      <p:sp>
        <p:nvSpPr>
          <p:cNvPr id="55" name="Rectangle 36"/>
          <p:cNvSpPr>
            <a:spLocks noChangeArrowheads="1"/>
          </p:cNvSpPr>
          <p:nvPr/>
        </p:nvSpPr>
        <p:spPr bwMode="auto">
          <a:xfrm>
            <a:off x="4190181" y="5543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</a:p>
        </p:txBody>
      </p:sp>
      <p:sp>
        <p:nvSpPr>
          <p:cNvPr id="57" name="Rectangle 36"/>
          <p:cNvSpPr>
            <a:spLocks noChangeArrowheads="1"/>
          </p:cNvSpPr>
          <p:nvPr/>
        </p:nvSpPr>
        <p:spPr bwMode="auto">
          <a:xfrm>
            <a:off x="5637981" y="55431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</a:p>
        </p:txBody>
      </p:sp>
      <p:sp>
        <p:nvSpPr>
          <p:cNvPr id="58" name="Rectangle 36"/>
          <p:cNvSpPr>
            <a:spLocks noChangeArrowheads="1"/>
          </p:cNvSpPr>
          <p:nvPr/>
        </p:nvSpPr>
        <p:spPr bwMode="auto">
          <a:xfrm>
            <a:off x="6247581" y="18093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4799781" y="18093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y</a:t>
            </a:r>
            <a:r>
              <a:rPr lang="en-US" sz="2400" baseline="-250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endParaRPr lang="en-US" sz="2400" baseline="-250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17979"/>
              </p:ext>
            </p:extLst>
          </p:nvPr>
        </p:nvGraphicFramePr>
        <p:xfrm>
          <a:off x="3553197" y="2630016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0" name="Equation" r:id="rId15" imgW="330120" imgH="253800" progId="Equation.3">
                  <p:embed/>
                </p:oleObj>
              </mc:Choice>
              <mc:Fallback>
                <p:oleObj name="Equation" r:id="rId15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3197" y="2630016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213898"/>
              </p:ext>
            </p:extLst>
          </p:nvPr>
        </p:nvGraphicFramePr>
        <p:xfrm>
          <a:off x="7369621" y="2702024"/>
          <a:ext cx="8048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1" name="Equation" r:id="rId17" imgW="330120" imgH="253800" progId="Equation.3">
                  <p:embed/>
                </p:oleObj>
              </mc:Choice>
              <mc:Fallback>
                <p:oleObj name="Equation" r:id="rId17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9621" y="2702024"/>
                        <a:ext cx="80486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589340"/>
              </p:ext>
            </p:extLst>
          </p:nvPr>
        </p:nvGraphicFramePr>
        <p:xfrm>
          <a:off x="3049141" y="4502224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2" name="Equation" r:id="rId19" imgW="330120" imgH="253800" progId="Equation.3">
                  <p:embed/>
                </p:oleObj>
              </mc:Choice>
              <mc:Fallback>
                <p:oleObj name="Equation" r:id="rId19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141" y="4502224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855973"/>
              </p:ext>
            </p:extLst>
          </p:nvPr>
        </p:nvGraphicFramePr>
        <p:xfrm>
          <a:off x="7873181" y="4430291"/>
          <a:ext cx="80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3" name="Ecuación" r:id="rId21" imgW="330120" imgH="253800" progId="Equation.3">
                  <p:embed/>
                </p:oleObj>
              </mc:Choice>
              <mc:Fallback>
                <p:oleObj name="Ecuación" r:id="rId21" imgW="330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3181" y="4430291"/>
                        <a:ext cx="80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36"/>
          <p:cNvSpPr>
            <a:spLocks noChangeArrowheads="1"/>
          </p:cNvSpPr>
          <p:nvPr/>
        </p:nvSpPr>
        <p:spPr bwMode="auto">
          <a:xfrm>
            <a:off x="7238181" y="569552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4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x</a:t>
            </a:r>
            <a:r>
              <a:rPr lang="en-US" sz="2400" baseline="-250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3</a:t>
            </a:r>
          </a:p>
        </p:txBody>
      </p:sp>
      <p:sp>
        <p:nvSpPr>
          <p:cNvPr id="5" name="Forma libre 4"/>
          <p:cNvSpPr/>
          <p:nvPr/>
        </p:nvSpPr>
        <p:spPr bwMode="auto">
          <a:xfrm>
            <a:off x="3357349" y="4148919"/>
            <a:ext cx="873457" cy="1214651"/>
          </a:xfrm>
          <a:custGeom>
            <a:avLst/>
            <a:gdLst>
              <a:gd name="connsiteX0" fmla="*/ 873457 w 873457"/>
              <a:gd name="connsiteY0" fmla="*/ 1214651 h 1214651"/>
              <a:gd name="connsiteX1" fmla="*/ 805218 w 873457"/>
              <a:gd name="connsiteY1" fmla="*/ 1187356 h 1214651"/>
              <a:gd name="connsiteX2" fmla="*/ 750627 w 873457"/>
              <a:gd name="connsiteY2" fmla="*/ 1173708 h 1214651"/>
              <a:gd name="connsiteX3" fmla="*/ 709684 w 873457"/>
              <a:gd name="connsiteY3" fmla="*/ 1146412 h 1214651"/>
              <a:gd name="connsiteX4" fmla="*/ 668741 w 873457"/>
              <a:gd name="connsiteY4" fmla="*/ 1132765 h 1214651"/>
              <a:gd name="connsiteX5" fmla="*/ 627797 w 873457"/>
              <a:gd name="connsiteY5" fmla="*/ 1105469 h 1214651"/>
              <a:gd name="connsiteX6" fmla="*/ 545911 w 873457"/>
              <a:gd name="connsiteY6" fmla="*/ 1078174 h 1214651"/>
              <a:gd name="connsiteX7" fmla="*/ 504967 w 873457"/>
              <a:gd name="connsiteY7" fmla="*/ 1050878 h 1214651"/>
              <a:gd name="connsiteX8" fmla="*/ 464024 w 873457"/>
              <a:gd name="connsiteY8" fmla="*/ 1037230 h 1214651"/>
              <a:gd name="connsiteX9" fmla="*/ 409433 w 873457"/>
              <a:gd name="connsiteY9" fmla="*/ 996287 h 1214651"/>
              <a:gd name="connsiteX10" fmla="*/ 327547 w 873457"/>
              <a:gd name="connsiteY10" fmla="*/ 968991 h 1214651"/>
              <a:gd name="connsiteX11" fmla="*/ 245660 w 873457"/>
              <a:gd name="connsiteY11" fmla="*/ 914400 h 1214651"/>
              <a:gd name="connsiteX12" fmla="*/ 218364 w 873457"/>
              <a:gd name="connsiteY12" fmla="*/ 873457 h 1214651"/>
              <a:gd name="connsiteX13" fmla="*/ 122830 w 873457"/>
              <a:gd name="connsiteY13" fmla="*/ 750627 h 1214651"/>
              <a:gd name="connsiteX14" fmla="*/ 95535 w 873457"/>
              <a:gd name="connsiteY14" fmla="*/ 668741 h 1214651"/>
              <a:gd name="connsiteX15" fmla="*/ 68239 w 873457"/>
              <a:gd name="connsiteY15" fmla="*/ 627797 h 1214651"/>
              <a:gd name="connsiteX16" fmla="*/ 40944 w 873457"/>
              <a:gd name="connsiteY16" fmla="*/ 545911 h 1214651"/>
              <a:gd name="connsiteX17" fmla="*/ 27296 w 873457"/>
              <a:gd name="connsiteY17" fmla="*/ 504968 h 1214651"/>
              <a:gd name="connsiteX18" fmla="*/ 13648 w 873457"/>
              <a:gd name="connsiteY18" fmla="*/ 409433 h 1214651"/>
              <a:gd name="connsiteX19" fmla="*/ 0 w 873457"/>
              <a:gd name="connsiteY19" fmla="*/ 341194 h 1214651"/>
              <a:gd name="connsiteX20" fmla="*/ 13648 w 873457"/>
              <a:gd name="connsiteY20" fmla="*/ 81887 h 1214651"/>
              <a:gd name="connsiteX21" fmla="*/ 81887 w 873457"/>
              <a:gd name="connsiteY21" fmla="*/ 13648 h 1214651"/>
              <a:gd name="connsiteX22" fmla="*/ 95535 w 873457"/>
              <a:gd name="connsiteY22" fmla="*/ 0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3457" h="1214651">
                <a:moveTo>
                  <a:pt x="873457" y="1214651"/>
                </a:moveTo>
                <a:cubicBezTo>
                  <a:pt x="850711" y="1205553"/>
                  <a:pt x="828459" y="1195103"/>
                  <a:pt x="805218" y="1187356"/>
                </a:cubicBezTo>
                <a:cubicBezTo>
                  <a:pt x="787423" y="1181425"/>
                  <a:pt x="767867" y="1181097"/>
                  <a:pt x="750627" y="1173708"/>
                </a:cubicBezTo>
                <a:cubicBezTo>
                  <a:pt x="735551" y="1167247"/>
                  <a:pt x="724355" y="1153747"/>
                  <a:pt x="709684" y="1146412"/>
                </a:cubicBezTo>
                <a:cubicBezTo>
                  <a:pt x="696817" y="1139978"/>
                  <a:pt x="682389" y="1137314"/>
                  <a:pt x="668741" y="1132765"/>
                </a:cubicBezTo>
                <a:cubicBezTo>
                  <a:pt x="655093" y="1123666"/>
                  <a:pt x="642786" y="1112131"/>
                  <a:pt x="627797" y="1105469"/>
                </a:cubicBezTo>
                <a:cubicBezTo>
                  <a:pt x="601505" y="1093784"/>
                  <a:pt x="545911" y="1078174"/>
                  <a:pt x="545911" y="1078174"/>
                </a:cubicBezTo>
                <a:cubicBezTo>
                  <a:pt x="532263" y="1069075"/>
                  <a:pt x="519638" y="1058214"/>
                  <a:pt x="504967" y="1050878"/>
                </a:cubicBezTo>
                <a:cubicBezTo>
                  <a:pt x="492100" y="1044444"/>
                  <a:pt x="476514" y="1044367"/>
                  <a:pt x="464024" y="1037230"/>
                </a:cubicBezTo>
                <a:cubicBezTo>
                  <a:pt x="444275" y="1025945"/>
                  <a:pt x="429778" y="1006459"/>
                  <a:pt x="409433" y="996287"/>
                </a:cubicBezTo>
                <a:cubicBezTo>
                  <a:pt x="383699" y="983420"/>
                  <a:pt x="351487" y="984951"/>
                  <a:pt x="327547" y="968991"/>
                </a:cubicBezTo>
                <a:lnTo>
                  <a:pt x="245660" y="914400"/>
                </a:lnTo>
                <a:cubicBezTo>
                  <a:pt x="236561" y="900752"/>
                  <a:pt x="228865" y="886058"/>
                  <a:pt x="218364" y="873457"/>
                </a:cubicBezTo>
                <a:cubicBezTo>
                  <a:pt x="179112" y="826355"/>
                  <a:pt x="145825" y="819614"/>
                  <a:pt x="122830" y="750627"/>
                </a:cubicBezTo>
                <a:cubicBezTo>
                  <a:pt x="113732" y="723332"/>
                  <a:pt x="111495" y="692681"/>
                  <a:pt x="95535" y="668741"/>
                </a:cubicBezTo>
                <a:cubicBezTo>
                  <a:pt x="86436" y="655093"/>
                  <a:pt x="74901" y="642786"/>
                  <a:pt x="68239" y="627797"/>
                </a:cubicBezTo>
                <a:cubicBezTo>
                  <a:pt x="56554" y="601505"/>
                  <a:pt x="50042" y="573206"/>
                  <a:pt x="40944" y="545911"/>
                </a:cubicBezTo>
                <a:lnTo>
                  <a:pt x="27296" y="504968"/>
                </a:lnTo>
                <a:cubicBezTo>
                  <a:pt x="22747" y="473123"/>
                  <a:pt x="18937" y="441164"/>
                  <a:pt x="13648" y="409433"/>
                </a:cubicBezTo>
                <a:cubicBezTo>
                  <a:pt x="9834" y="386552"/>
                  <a:pt x="0" y="364391"/>
                  <a:pt x="0" y="341194"/>
                </a:cubicBezTo>
                <a:cubicBezTo>
                  <a:pt x="0" y="254639"/>
                  <a:pt x="1953" y="167649"/>
                  <a:pt x="13648" y="81887"/>
                </a:cubicBezTo>
                <a:cubicBezTo>
                  <a:pt x="18485" y="46416"/>
                  <a:pt x="58854" y="30923"/>
                  <a:pt x="81887" y="13648"/>
                </a:cubicBezTo>
                <a:cubicBezTo>
                  <a:pt x="87034" y="9788"/>
                  <a:pt x="90986" y="4549"/>
                  <a:pt x="95535" y="0"/>
                </a:cubicBezTo>
              </a:path>
            </a:pathLst>
          </a:cu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cxnSp>
        <p:nvCxnSpPr>
          <p:cNvPr id="10" name="Conector recto de flecha 9"/>
          <p:cNvCxnSpPr/>
          <p:nvPr/>
        </p:nvCxnSpPr>
        <p:spPr bwMode="auto">
          <a:xfrm flipV="1">
            <a:off x="3779912" y="2708920"/>
            <a:ext cx="1080120" cy="936104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  <p:cxnSp>
        <p:nvCxnSpPr>
          <p:cNvPr id="67" name="Conector recto de flecha 66"/>
          <p:cNvCxnSpPr/>
          <p:nvPr/>
        </p:nvCxnSpPr>
        <p:spPr bwMode="auto">
          <a:xfrm flipV="1">
            <a:off x="3923928" y="2636912"/>
            <a:ext cx="2448272" cy="1152128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510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95536" y="188640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131840" y="188640"/>
                <a:ext cx="2653675" cy="7630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E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S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b="0" i="1" dirty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s-ES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88640"/>
                <a:ext cx="2653675" cy="763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565928"/>
              </p:ext>
            </p:extLst>
          </p:nvPr>
        </p:nvGraphicFramePr>
        <p:xfrm>
          <a:off x="6156176" y="260648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5" name="Ecuación" r:id="rId4" imgW="672840" imgH="279360" progId="Equation.3">
                  <p:embed/>
                </p:oleObj>
              </mc:Choice>
              <mc:Fallback>
                <p:oleObj name="Ecuación" r:id="rId4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60648"/>
                        <a:ext cx="1636712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405558"/>
              </p:ext>
            </p:extLst>
          </p:nvPr>
        </p:nvGraphicFramePr>
        <p:xfrm>
          <a:off x="539552" y="1268760"/>
          <a:ext cx="276171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6" name="Ecuación" r:id="rId6" imgW="888840" imgH="457200" progId="Equation.3">
                  <p:embed/>
                </p:oleObj>
              </mc:Choice>
              <mc:Fallback>
                <p:oleObj name="Ecuación" r:id="rId6" imgW="888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268760"/>
                        <a:ext cx="2761710" cy="936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536963"/>
              </p:ext>
            </p:extLst>
          </p:nvPr>
        </p:nvGraphicFramePr>
        <p:xfrm>
          <a:off x="5940152" y="1268760"/>
          <a:ext cx="21653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7" name="Ecuación" r:id="rId8" imgW="888840" imgH="444240" progId="Equation.3">
                  <p:embed/>
                </p:oleObj>
              </mc:Choice>
              <mc:Fallback>
                <p:oleObj name="Ecuación" r:id="rId8" imgW="888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268760"/>
                        <a:ext cx="2165350" cy="862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579714"/>
              </p:ext>
            </p:extLst>
          </p:nvPr>
        </p:nvGraphicFramePr>
        <p:xfrm>
          <a:off x="3635896" y="1412776"/>
          <a:ext cx="154463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8" name="Ecuación" r:id="rId10" imgW="634680" imgH="279360" progId="Equation.3">
                  <p:embed/>
                </p:oleObj>
              </mc:Choice>
              <mc:Fallback>
                <p:oleObj name="Ecuación" r:id="rId10" imgW="6346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412776"/>
                        <a:ext cx="1544638" cy="603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ángulo 55"/>
          <p:cNvSpPr/>
          <p:nvPr/>
        </p:nvSpPr>
        <p:spPr>
          <a:xfrm>
            <a:off x="323528" y="2492896"/>
            <a:ext cx="8496944" cy="3046988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s-ES" sz="2400" dirty="0" smtClean="0">
              <a:solidFill>
                <a:prstClr val="black"/>
              </a:solidFill>
              <a:latin typeface="Cambria Math" panose="02040503050406030204" pitchFamily="18" charset="0"/>
              <a:sym typeface="Symbol" pitchFamily="18" charset="2"/>
            </a:endParaRPr>
          </a:p>
          <a:p>
            <a:endParaRPr lang="en-US" sz="24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94069"/>
              </p:ext>
            </p:extLst>
          </p:nvPr>
        </p:nvGraphicFramePr>
        <p:xfrm>
          <a:off x="2339752" y="2780928"/>
          <a:ext cx="44180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9" name="Ecuación" r:id="rId12" imgW="1815840" imgH="431640" progId="Equation.3">
                  <p:embed/>
                </p:oleObj>
              </mc:Choice>
              <mc:Fallback>
                <p:oleObj name="Ecuación" r:id="rId12" imgW="1815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780928"/>
                        <a:ext cx="441801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999888"/>
              </p:ext>
            </p:extLst>
          </p:nvPr>
        </p:nvGraphicFramePr>
        <p:xfrm>
          <a:off x="1785938" y="4149725"/>
          <a:ext cx="56213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0" name="Ecuación" r:id="rId14" imgW="2311200" imgH="431640" progId="Equation.3">
                  <p:embed/>
                </p:oleObj>
              </mc:Choice>
              <mc:Fallback>
                <p:oleObj name="Ecuación" r:id="rId14" imgW="2311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4149725"/>
                        <a:ext cx="56213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05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 bwMode="auto">
          <a:xfrm>
            <a:off x="1033728" y="3501008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5536" y="188640"/>
            <a:ext cx="2956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Weight changes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31412"/>
              </p:ext>
            </p:extLst>
          </p:nvPr>
        </p:nvGraphicFramePr>
        <p:xfrm>
          <a:off x="1465776" y="3573016"/>
          <a:ext cx="56213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2" name="Ecuación" r:id="rId3" imgW="2311200" imgH="431640" progId="Equation.3">
                  <p:embed/>
                </p:oleObj>
              </mc:Choice>
              <mc:Fallback>
                <p:oleObj name="Ecuación" r:id="rId3" imgW="2311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76" y="3573016"/>
                        <a:ext cx="5621337" cy="1095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redondeado 1"/>
          <p:cNvSpPr/>
          <p:nvPr/>
        </p:nvSpPr>
        <p:spPr bwMode="auto">
          <a:xfrm>
            <a:off x="971600" y="836712"/>
            <a:ext cx="7344816" cy="2448272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66414"/>
              </p:ext>
            </p:extLst>
          </p:nvPr>
        </p:nvGraphicFramePr>
        <p:xfrm>
          <a:off x="1403648" y="980728"/>
          <a:ext cx="3644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3" name="Ecuación" r:id="rId5" imgW="1498320" imgH="380880" progId="Equation.3">
                  <p:embed/>
                </p:oleObj>
              </mc:Choice>
              <mc:Fallback>
                <p:oleObj name="Ecuación" r:id="rId5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980728"/>
                        <a:ext cx="3644900" cy="965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/>
          <p:cNvSpPr/>
          <p:nvPr/>
        </p:nvSpPr>
        <p:spPr>
          <a:xfrm rot="16200000">
            <a:off x="-301322" y="1677587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18844"/>
              </p:ext>
            </p:extLst>
          </p:nvPr>
        </p:nvGraphicFramePr>
        <p:xfrm>
          <a:off x="1475656" y="2276872"/>
          <a:ext cx="309634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4" name="Ecuación" r:id="rId7" imgW="1104840" imgH="241200" progId="Equation.3">
                  <p:embed/>
                </p:oleObj>
              </mc:Choice>
              <mc:Fallback>
                <p:oleObj name="Ecuación" r:id="rId7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76872"/>
                        <a:ext cx="3096344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423093"/>
              </p:ext>
            </p:extLst>
          </p:nvPr>
        </p:nvGraphicFramePr>
        <p:xfrm>
          <a:off x="4788024" y="2132856"/>
          <a:ext cx="295232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5" name="Ecuación" r:id="rId9" imgW="1079280" imgH="279360" progId="Equation.3">
                  <p:embed/>
                </p:oleObj>
              </mc:Choice>
              <mc:Fallback>
                <p:oleObj name="Ecuación" r:id="rId9" imgW="10792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132856"/>
                        <a:ext cx="2952328" cy="864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/>
          <p:cNvSpPr/>
          <p:nvPr/>
        </p:nvSpPr>
        <p:spPr>
          <a:xfrm rot="16200000">
            <a:off x="-252558" y="4509142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/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39747"/>
              </p:ext>
            </p:extLst>
          </p:nvPr>
        </p:nvGraphicFramePr>
        <p:xfrm>
          <a:off x="1537784" y="5085184"/>
          <a:ext cx="2880320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6" name="Ecuación" r:id="rId11" imgW="1041120" imgH="241200" progId="Equation.3">
                  <p:embed/>
                </p:oleObj>
              </mc:Choice>
              <mc:Fallback>
                <p:oleObj name="Ecuación" r:id="rId11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784" y="5085184"/>
                        <a:ext cx="2880320" cy="731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81873"/>
              </p:ext>
            </p:extLst>
          </p:nvPr>
        </p:nvGraphicFramePr>
        <p:xfrm>
          <a:off x="4725633" y="4797152"/>
          <a:ext cx="3076847" cy="1296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7" name="Ecuación" r:id="rId13" imgW="1180800" imgH="457200" progId="Equation.3">
                  <p:embed/>
                </p:oleObj>
              </mc:Choice>
              <mc:Fallback>
                <p:oleObj name="Ecuación" r:id="rId13" imgW="118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633" y="4797152"/>
                        <a:ext cx="3076847" cy="1296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778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Fast review of Day-1 concepts</a:t>
            </a:r>
            <a:endParaRPr lang="en-US" sz="2700" dirty="0"/>
          </a:p>
        </p:txBody>
      </p:sp>
      <p:sp>
        <p:nvSpPr>
          <p:cNvPr id="3" name="Rectángulo 2"/>
          <p:cNvSpPr/>
          <p:nvPr/>
        </p:nvSpPr>
        <p:spPr>
          <a:xfrm>
            <a:off x="683568" y="450912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https://danijar.com/introduction-to-recurrent-networks-in-tensorflow/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43608" y="508518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http://www.wildml.com/2016/04/deep-learning-for-chatbots-part-1-introduction/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39552" y="2564904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http://www.wildml.com/2016/08/rnns-in-tensorflow-a-practical-guide-and-undocumented-features/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547664" y="3717032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39552" y="1556792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http://r2rt.com/recurrent-neural-networks-in-tensorflow-i.html</a:t>
            </a:r>
          </a:p>
        </p:txBody>
      </p:sp>
    </p:spTree>
    <p:extLst>
      <p:ext uri="{BB962C8B-B14F-4D97-AF65-F5344CB8AC3E}">
        <p14:creationId xmlns:p14="http://schemas.microsoft.com/office/powerpoint/2010/main" val="426319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55576" y="260648"/>
            <a:ext cx="7818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If we remember </a:t>
            </a:r>
            <a:r>
              <a:rPr lang="en-US" sz="3200" dirty="0" err="1" smtClean="0">
                <a:solidFill>
                  <a:prstClr val="black"/>
                </a:solidFill>
              </a:rPr>
              <a:t>Softmax</a:t>
            </a:r>
            <a:r>
              <a:rPr lang="en-US" sz="3200" dirty="0" smtClean="0">
                <a:solidFill>
                  <a:prstClr val="black"/>
                </a:solidFill>
              </a:rPr>
              <a:t> function from day-1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24744"/>
            <a:ext cx="725368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 bwMode="auto">
          <a:xfrm>
            <a:off x="683568" y="836712"/>
            <a:ext cx="6840760" cy="4968552"/>
          </a:xfrm>
          <a:prstGeom prst="rect">
            <a:avLst/>
          </a:prstGeom>
          <a:solidFill>
            <a:srgbClr val="FFCC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Sigmoidal Neurons</a:t>
            </a:r>
            <a:endParaRPr lang="en-CA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989211"/>
              </p:ext>
            </p:extLst>
          </p:nvPr>
        </p:nvGraphicFramePr>
        <p:xfrm>
          <a:off x="1187624" y="1124744"/>
          <a:ext cx="16081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4" name="Ecuación" r:id="rId3" imgW="660240" imgH="317160" progId="Equation.3">
                  <p:embed/>
                </p:oleObj>
              </mc:Choice>
              <mc:Fallback>
                <p:oleObj name="Ecuación" r:id="rId3" imgW="660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124744"/>
                        <a:ext cx="1608137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956941"/>
              </p:ext>
            </p:extLst>
          </p:nvPr>
        </p:nvGraphicFramePr>
        <p:xfrm>
          <a:off x="1135063" y="2073275"/>
          <a:ext cx="29051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5" name="Ecuación" r:id="rId5" imgW="1193760" imgH="368280" progId="Equation.3">
                  <p:embed/>
                </p:oleObj>
              </mc:Choice>
              <mc:Fallback>
                <p:oleObj name="Ecuación" r:id="rId5" imgW="11937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2073275"/>
                        <a:ext cx="29051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463923"/>
              </p:ext>
            </p:extLst>
          </p:nvPr>
        </p:nvGraphicFramePr>
        <p:xfrm>
          <a:off x="2771800" y="3212976"/>
          <a:ext cx="364648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6" name="Ecuación" r:id="rId7" imgW="1498320" imgH="368280" progId="Equation.3">
                  <p:embed/>
                </p:oleObj>
              </mc:Choice>
              <mc:Fallback>
                <p:oleObj name="Ecuación" r:id="rId7" imgW="14983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212976"/>
                        <a:ext cx="364648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19804"/>
              </p:ext>
            </p:extLst>
          </p:nvPr>
        </p:nvGraphicFramePr>
        <p:xfrm>
          <a:off x="2339752" y="4581128"/>
          <a:ext cx="4234599" cy="92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7" name="Ecuación" r:id="rId9" imgW="1333440" imgH="291960" progId="Equation.3">
                  <p:embed/>
                </p:oleObj>
              </mc:Choice>
              <mc:Fallback>
                <p:oleObj name="Ecuación" r:id="rId9" imgW="13334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581128"/>
                        <a:ext cx="4234599" cy="927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51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 bwMode="auto">
          <a:xfrm>
            <a:off x="1033728" y="3501008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5536" y="188640"/>
            <a:ext cx="5984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Using sigmoid derivative properties 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2" name="Rectángulo redondeado 1"/>
          <p:cNvSpPr/>
          <p:nvPr/>
        </p:nvSpPr>
        <p:spPr bwMode="auto">
          <a:xfrm>
            <a:off x="971600" y="836712"/>
            <a:ext cx="7344816" cy="2448272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128440"/>
              </p:ext>
            </p:extLst>
          </p:nvPr>
        </p:nvGraphicFramePr>
        <p:xfrm>
          <a:off x="2686050" y="1098550"/>
          <a:ext cx="3125788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8" name="Ecuación" r:id="rId3" imgW="1143000" imgH="482400" progId="Equation.3">
                  <p:embed/>
                </p:oleObj>
              </mc:Choice>
              <mc:Fallback>
                <p:oleObj name="Ecuación" r:id="rId3" imgW="1143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098550"/>
                        <a:ext cx="3125788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142991"/>
              </p:ext>
            </p:extLst>
          </p:nvPr>
        </p:nvGraphicFramePr>
        <p:xfrm>
          <a:off x="3059832" y="3645024"/>
          <a:ext cx="31750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9" name="Ecuación" r:id="rId5" imgW="1218960" imgH="914400" progId="Equation.3">
                  <p:embed/>
                </p:oleObj>
              </mc:Choice>
              <mc:Fallback>
                <p:oleObj name="Ecuación" r:id="rId5" imgW="1218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645024"/>
                        <a:ext cx="31750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444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395536" y="188640"/>
                <a:ext cx="7704856" cy="141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10000"/>
                  </a:spcBef>
                  <a:spcAft>
                    <a:spcPct val="30000"/>
                  </a:spcAft>
                  <a:defRPr/>
                </a:pPr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The simplified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𝛿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𝜇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/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use variables that can are calculated in the </a:t>
                </a:r>
                <a:r>
                  <a:rPr lang="en-US" sz="28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feedforward</a:t>
                </a:r>
                <a:r>
                  <a:rPr lang="en-US" sz="2800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Symbol" panose="05050102010706020507" pitchFamily="18" charset="2"/>
                  </a:rPr>
                  <a:t> phase very efficiently</a:t>
                </a:r>
                <a:endParaRPr lang="en-US" sz="2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88640"/>
                <a:ext cx="7704856" cy="1419684"/>
              </a:xfrm>
              <a:prstGeom prst="rect">
                <a:avLst/>
              </a:prstGeom>
              <a:blipFill rotWithShape="0">
                <a:blip r:embed="rId3"/>
                <a:stretch>
                  <a:fillRect l="-1741" t="-5579" r="-1187" b="-13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redondeado 7"/>
          <p:cNvSpPr/>
          <p:nvPr/>
        </p:nvSpPr>
        <p:spPr bwMode="auto">
          <a:xfrm>
            <a:off x="971600" y="1700808"/>
            <a:ext cx="7344816" cy="1944216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0" name="Rectángulo 9"/>
          <p:cNvSpPr/>
          <p:nvPr/>
        </p:nvSpPr>
        <p:spPr>
          <a:xfrm rot="16200000">
            <a:off x="-301322" y="2541683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Output layer </a:t>
            </a:r>
            <a:endParaRPr lang="en-US" sz="20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039792"/>
              </p:ext>
            </p:extLst>
          </p:nvPr>
        </p:nvGraphicFramePr>
        <p:xfrm>
          <a:off x="1331640" y="1916832"/>
          <a:ext cx="3096344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6" name="Ecuación" r:id="rId4" imgW="1104840" imgH="241200" progId="Equation.3">
                  <p:embed/>
                </p:oleObj>
              </mc:Choice>
              <mc:Fallback>
                <p:oleObj name="Ecuación" r:id="rId4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916832"/>
                        <a:ext cx="3096344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092824"/>
              </p:ext>
            </p:extLst>
          </p:nvPr>
        </p:nvGraphicFramePr>
        <p:xfrm>
          <a:off x="1403648" y="2708920"/>
          <a:ext cx="448151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" name="Ecuación" r:id="rId6" imgW="1269720" imgH="228600" progId="Equation.3">
                  <p:embed/>
                </p:oleObj>
              </mc:Choice>
              <mc:Fallback>
                <p:oleObj name="Ecuación" r:id="rId6" imgW="1269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708920"/>
                        <a:ext cx="448151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ángulo redondeado 13"/>
          <p:cNvSpPr/>
          <p:nvPr/>
        </p:nvSpPr>
        <p:spPr bwMode="auto">
          <a:xfrm>
            <a:off x="1033728" y="3717032"/>
            <a:ext cx="7344816" cy="2880320"/>
          </a:xfrm>
          <a:prstGeom prst="roundRect">
            <a:avLst/>
          </a:prstGeom>
          <a:solidFill>
            <a:srgbClr val="FFFFCC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8" name="Rectángulo 17"/>
          <p:cNvSpPr/>
          <p:nvPr/>
        </p:nvSpPr>
        <p:spPr>
          <a:xfrm rot="16200000">
            <a:off x="-252558" y="4725166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Hidden layer </a:t>
            </a:r>
            <a:endParaRPr lang="en-US" sz="2000" dirty="0"/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626181"/>
              </p:ext>
            </p:extLst>
          </p:nvPr>
        </p:nvGraphicFramePr>
        <p:xfrm>
          <a:off x="1403648" y="4077072"/>
          <a:ext cx="2880320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8" name="Ecuación" r:id="rId8" imgW="1041120" imgH="241200" progId="Equation.3">
                  <p:embed/>
                </p:oleObj>
              </mc:Choice>
              <mc:Fallback>
                <p:oleObj name="Ecuación" r:id="rId8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077072"/>
                        <a:ext cx="2880320" cy="731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943022"/>
              </p:ext>
            </p:extLst>
          </p:nvPr>
        </p:nvGraphicFramePr>
        <p:xfrm>
          <a:off x="1547664" y="4941168"/>
          <a:ext cx="353853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9" name="Ecuación" r:id="rId10" imgW="1358640" imgH="457200" progId="Equation.3">
                  <p:embed/>
                </p:oleObj>
              </mc:Choice>
              <mc:Fallback>
                <p:oleObj name="Ecuación" r:id="rId10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941168"/>
                        <a:ext cx="353853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17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99592" y="1484784"/>
            <a:ext cx="792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Algorithm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first performs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forward propagation,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which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maps parameters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loss or cost function associated training examples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Then the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corresponding computation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applying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back-propagation algorithm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is done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27584" y="2276872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10000"/>
              </a:spcBef>
              <a:spcAft>
                <a:spcPct val="3000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Backpropagation</a:t>
            </a:r>
            <a:r>
              <a:rPr lang="es-E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algorithm computes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the gradient, while another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algorithm, such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as stochastic gradient descent, is used to perform learning using this gradient</a:t>
            </a:r>
          </a:p>
        </p:txBody>
      </p:sp>
    </p:spTree>
    <p:extLst>
      <p:ext uri="{BB962C8B-B14F-4D97-AF65-F5344CB8AC3E}">
        <p14:creationId xmlns:p14="http://schemas.microsoft.com/office/powerpoint/2010/main" val="37947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李宏</a:t>
            </a:r>
            <a:r>
              <a:rPr lang="zh-TW" altLang="en-US" sz="3600" dirty="0"/>
              <a:t>毅</a:t>
            </a:r>
            <a:endParaRPr lang="en-US" altLang="zh-TW" sz="3600" dirty="0" smtClean="0"/>
          </a:p>
          <a:p>
            <a:r>
              <a:rPr lang="en-US" altLang="zh-TW" sz="3600" dirty="0" smtClean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287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Rectified Linear Unit 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769867" y="2393162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Reason:</a:t>
            </a:r>
            <a:endParaRPr lang="zh-TW" altLang="en-US" sz="2800" b="1" i="1" u="sng" dirty="0">
              <a:solidFill>
                <a:prstClr val="black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104958" y="2966483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1. Fast to compute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119099" y="3604415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2</a:t>
            </a:r>
            <a:r>
              <a:rPr lang="en-US" altLang="zh-TW" sz="2800" dirty="0" smtClean="0">
                <a:solidFill>
                  <a:prstClr val="black"/>
                </a:solidFill>
              </a:rPr>
              <a:t>. Biological reason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119099" y="4238900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3. Infinite sigmoid with different biases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119099" y="5250566"/>
            <a:ext cx="331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4. Vanishing </a:t>
            </a:r>
            <a:r>
              <a:rPr lang="en-US" altLang="zh-TW" sz="2800" dirty="0">
                <a:solidFill>
                  <a:prstClr val="black"/>
                </a:solidFill>
              </a:rPr>
              <a:t>g</a:t>
            </a:r>
            <a:r>
              <a:rPr lang="en-US" altLang="zh-TW" sz="2800" dirty="0" smtClean="0">
                <a:solidFill>
                  <a:prstClr val="black"/>
                </a:solidFill>
              </a:rPr>
              <a:t>radient problem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181227" y="2749476"/>
            <a:ext cx="3103710" cy="2809363"/>
            <a:chOff x="1054530" y="3434696"/>
            <a:chExt cx="3103710" cy="2809363"/>
          </a:xfrm>
        </p:grpSpPr>
        <p:grpSp>
          <p:nvGrpSpPr>
            <p:cNvPr id="21" name="群組 20"/>
            <p:cNvGrpSpPr/>
            <p:nvPr/>
          </p:nvGrpSpPr>
          <p:grpSpPr>
            <a:xfrm>
              <a:off x="1448290" y="3434696"/>
              <a:ext cx="2709950" cy="2809363"/>
              <a:chOff x="6200673" y="3815455"/>
              <a:chExt cx="2709950" cy="2809363"/>
            </a:xfrm>
          </p:grpSpPr>
          <p:cxnSp>
            <p:nvCxnSpPr>
              <p:cNvPr id="25" name="直線單箭頭接點 24"/>
              <p:cNvCxnSpPr/>
              <p:nvPr/>
            </p:nvCxnSpPr>
            <p:spPr>
              <a:xfrm>
                <a:off x="6200673" y="5714500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rot="16200000">
                <a:off x="6200674" y="5387649"/>
                <a:ext cx="247433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/>
                  <p:cNvSpPr txBox="1"/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文字方塊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357" y="5527718"/>
                    <a:ext cx="223266" cy="369332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6216" r="-1621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文字方塊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865" y="3815455"/>
                    <a:ext cx="247953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175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直線接點 32"/>
              <p:cNvCxnSpPr/>
              <p:nvPr/>
            </p:nvCxnSpPr>
            <p:spPr>
              <a:xfrm>
                <a:off x="6228958" y="5708803"/>
                <a:ext cx="1237168" cy="0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 flipV="1">
                <a:off x="7427944" y="4629511"/>
                <a:ext cx="959230" cy="1079292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/>
                  <p:cNvSpPr txBox="1"/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文字方塊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5942" y="4252893"/>
                    <a:ext cx="802464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545" r="-378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35"/>
                  <p:cNvSpPr txBox="1"/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1952" y="5321208"/>
                    <a:ext cx="818044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4478" r="-8955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30" y="3588584"/>
                  <a:ext cx="777842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矩形 3"/>
          <p:cNvSpPr/>
          <p:nvPr/>
        </p:nvSpPr>
        <p:spPr>
          <a:xfrm>
            <a:off x="1450015" y="5602602"/>
            <a:ext cx="267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[Xavier </a:t>
            </a:r>
            <a:r>
              <a:rPr lang="en-US" altLang="zh-TW" dirty="0" err="1" smtClean="0">
                <a:solidFill>
                  <a:srgbClr val="0000FF"/>
                </a:solidFill>
              </a:rPr>
              <a:t>Glorot</a:t>
            </a:r>
            <a:r>
              <a:rPr lang="en-US" altLang="zh-TW" dirty="0">
                <a:solidFill>
                  <a:srgbClr val="0000FF"/>
                </a:solidFill>
              </a:rPr>
              <a:t>, </a:t>
            </a:r>
            <a:r>
              <a:rPr lang="en-US" altLang="zh-TW" dirty="0" smtClean="0">
                <a:solidFill>
                  <a:srgbClr val="0000FF"/>
                </a:solidFill>
              </a:rPr>
              <a:t>AISTATS’11]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04958" y="5249443"/>
            <a:ext cx="3314700" cy="966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62590" y="5835579"/>
            <a:ext cx="269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[Andrew </a:t>
            </a:r>
            <a:r>
              <a:rPr lang="en-US" altLang="zh-TW" dirty="0">
                <a:solidFill>
                  <a:srgbClr val="0000FF"/>
                </a:solidFill>
              </a:rPr>
              <a:t>L. </a:t>
            </a:r>
            <a:r>
              <a:rPr lang="en-US" altLang="zh-TW" dirty="0" smtClean="0">
                <a:solidFill>
                  <a:srgbClr val="0000FF"/>
                </a:solidFill>
              </a:rPr>
              <a:t>Maas,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62590" y="6097270"/>
            <a:ext cx="226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[Kaiming He,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129" name="矩形圖說文字 128"/>
          <p:cNvSpPr/>
          <p:nvPr/>
        </p:nvSpPr>
        <p:spPr>
          <a:xfrm>
            <a:off x="4534705" y="4341996"/>
            <a:ext cx="2643016" cy="535965"/>
          </a:xfrm>
          <a:prstGeom prst="wedgeRectCallout">
            <a:avLst>
              <a:gd name="adj1" fmla="val -190"/>
              <a:gd name="adj2" fmla="val -1791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Larger </a:t>
            </a:r>
            <a:r>
              <a:rPr lang="en-US" altLang="zh-TW" sz="2400" dirty="0">
                <a:solidFill>
                  <a:prstClr val="black"/>
                </a:solidFill>
              </a:rPr>
              <a:t>gradients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002763" y="5683083"/>
            <a:ext cx="2643016" cy="557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Almost random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542371" y="5677619"/>
            <a:ext cx="2635350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Already converge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416421" y="6198511"/>
            <a:ext cx="254535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white"/>
                </a:solidFill>
              </a:rPr>
              <a:t>based on random!?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02763" y="5022157"/>
            <a:ext cx="2643016" cy="5584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Learn very slow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537996" y="5023425"/>
            <a:ext cx="2639725" cy="5572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Learn very fast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896306" y="152193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221892" y="150558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6255229" y="1532729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713203" y="154957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>
            <a:off x="6642036" y="2581149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>
            <a:off x="6751352" y="3827039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>
            <a:off x="6618152" y="1802346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1781591" y="226726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787409" y="169693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47" name="Object 12"/>
          <p:cNvGraphicFramePr>
            <a:graphicFrameLocks noChangeAspect="1"/>
          </p:cNvGraphicFramePr>
          <p:nvPr>
            <p:extLst/>
          </p:nvPr>
        </p:nvGraphicFramePr>
        <p:xfrm>
          <a:off x="1800108" y="160168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108" y="160168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Object 12"/>
          <p:cNvGraphicFramePr>
            <a:graphicFrameLocks noChangeAspect="1"/>
          </p:cNvGraphicFramePr>
          <p:nvPr>
            <p:extLst/>
          </p:nvPr>
        </p:nvGraphicFramePr>
        <p:xfrm>
          <a:off x="1805404" y="218441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404" y="218441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橢圓 148"/>
          <p:cNvSpPr/>
          <p:nvPr/>
        </p:nvSpPr>
        <p:spPr>
          <a:xfrm>
            <a:off x="2993416" y="153293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0" name="橢圓 149"/>
          <p:cNvSpPr/>
          <p:nvPr/>
        </p:nvSpPr>
        <p:spPr>
          <a:xfrm>
            <a:off x="2995758" y="231150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1" name="橢圓 150"/>
          <p:cNvSpPr/>
          <p:nvPr/>
        </p:nvSpPr>
        <p:spPr>
          <a:xfrm>
            <a:off x="2984125" y="353951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 rot="5400000">
            <a:off x="2981378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1791116" y="366502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54" name="Object 12"/>
          <p:cNvGraphicFramePr>
            <a:graphicFrameLocks noChangeAspect="1"/>
          </p:cNvGraphicFramePr>
          <p:nvPr>
            <p:extLst/>
          </p:nvPr>
        </p:nvGraphicFramePr>
        <p:xfrm>
          <a:off x="1788000" y="356877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5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000" y="356877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" name="文字方塊 154"/>
          <p:cNvSpPr txBox="1"/>
          <p:nvPr/>
        </p:nvSpPr>
        <p:spPr>
          <a:xfrm rot="5400000">
            <a:off x="1667048" y="294996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56" name="橢圓 155"/>
          <p:cNvSpPr/>
          <p:nvPr/>
        </p:nvSpPr>
        <p:spPr>
          <a:xfrm>
            <a:off x="4308978" y="153293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7" name="橢圓 156"/>
          <p:cNvSpPr/>
          <p:nvPr/>
        </p:nvSpPr>
        <p:spPr>
          <a:xfrm>
            <a:off x="4311320" y="231150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8" name="橢圓 157"/>
          <p:cNvSpPr/>
          <p:nvPr/>
        </p:nvSpPr>
        <p:spPr>
          <a:xfrm>
            <a:off x="4299687" y="353951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9" name="文字方塊 158"/>
          <p:cNvSpPr txBox="1"/>
          <p:nvPr/>
        </p:nvSpPr>
        <p:spPr>
          <a:xfrm rot="5400000">
            <a:off x="4296940" y="29618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0" name="橢圓 159"/>
          <p:cNvSpPr/>
          <p:nvPr/>
        </p:nvSpPr>
        <p:spPr>
          <a:xfrm>
            <a:off x="6331073" y="152462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1" name="橢圓 160"/>
          <p:cNvSpPr/>
          <p:nvPr/>
        </p:nvSpPr>
        <p:spPr>
          <a:xfrm>
            <a:off x="6333415" y="228453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2" name="橢圓 161"/>
          <p:cNvSpPr/>
          <p:nvPr/>
        </p:nvSpPr>
        <p:spPr>
          <a:xfrm>
            <a:off x="6340443" y="353120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3" name="文字方塊 162"/>
          <p:cNvSpPr txBox="1"/>
          <p:nvPr/>
        </p:nvSpPr>
        <p:spPr>
          <a:xfrm rot="5400000">
            <a:off x="6337696" y="29503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4881023" y="147435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5" name="文字方塊 164"/>
          <p:cNvSpPr txBox="1"/>
          <p:nvPr/>
        </p:nvSpPr>
        <p:spPr>
          <a:xfrm>
            <a:off x="4898646" y="225985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4910826" y="35161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167" name="直線單箭頭接點 166"/>
          <p:cNvCxnSpPr>
            <a:stCxn id="149" idx="6"/>
            <a:endCxn id="156" idx="2"/>
          </p:cNvCxnSpPr>
          <p:nvPr/>
        </p:nvCxnSpPr>
        <p:spPr>
          <a:xfrm>
            <a:off x="3567574" y="182001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>
            <a:off x="3567574" y="261176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>
            <a:off x="3558283" y="383373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stCxn id="150" idx="6"/>
            <a:endCxn id="156" idx="2"/>
          </p:cNvCxnSpPr>
          <p:nvPr/>
        </p:nvCxnSpPr>
        <p:spPr>
          <a:xfrm flipV="1">
            <a:off x="3569916" y="182001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stCxn id="149" idx="6"/>
            <a:endCxn id="157" idx="2"/>
          </p:cNvCxnSpPr>
          <p:nvPr/>
        </p:nvCxnSpPr>
        <p:spPr>
          <a:xfrm>
            <a:off x="3567574" y="182001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149" idx="6"/>
            <a:endCxn id="158" idx="2"/>
          </p:cNvCxnSpPr>
          <p:nvPr/>
        </p:nvCxnSpPr>
        <p:spPr>
          <a:xfrm>
            <a:off x="3567574" y="182001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>
            <a:stCxn id="150" idx="6"/>
            <a:endCxn id="158" idx="2"/>
          </p:cNvCxnSpPr>
          <p:nvPr/>
        </p:nvCxnSpPr>
        <p:spPr>
          <a:xfrm>
            <a:off x="3569916" y="259858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stCxn id="151" idx="6"/>
            <a:endCxn id="156" idx="2"/>
          </p:cNvCxnSpPr>
          <p:nvPr/>
        </p:nvCxnSpPr>
        <p:spPr>
          <a:xfrm flipV="1">
            <a:off x="3558283" y="182001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單箭頭接點 174"/>
          <p:cNvCxnSpPr>
            <a:stCxn id="151" idx="6"/>
            <a:endCxn id="157" idx="2"/>
          </p:cNvCxnSpPr>
          <p:nvPr/>
        </p:nvCxnSpPr>
        <p:spPr>
          <a:xfrm flipV="1">
            <a:off x="3558283" y="259858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>
            <a:endCxn id="149" idx="2"/>
          </p:cNvCxnSpPr>
          <p:nvPr/>
        </p:nvCxnSpPr>
        <p:spPr>
          <a:xfrm flipV="1">
            <a:off x="2134016" y="182001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146" idx="3"/>
            <a:endCxn id="150" idx="2"/>
          </p:cNvCxnSpPr>
          <p:nvPr/>
        </p:nvCxnSpPr>
        <p:spPr>
          <a:xfrm>
            <a:off x="2130309" y="186838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146" idx="3"/>
            <a:endCxn id="151" idx="2"/>
          </p:cNvCxnSpPr>
          <p:nvPr/>
        </p:nvCxnSpPr>
        <p:spPr>
          <a:xfrm>
            <a:off x="2130309" y="186838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>
            <a:stCxn id="148" idx="3"/>
            <a:endCxn id="149" idx="2"/>
          </p:cNvCxnSpPr>
          <p:nvPr/>
        </p:nvCxnSpPr>
        <p:spPr>
          <a:xfrm flipV="1">
            <a:off x="2157829" y="182001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stCxn id="145" idx="3"/>
            <a:endCxn id="150" idx="2"/>
          </p:cNvCxnSpPr>
          <p:nvPr/>
        </p:nvCxnSpPr>
        <p:spPr>
          <a:xfrm>
            <a:off x="2124491" y="243871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單箭頭接點 180"/>
          <p:cNvCxnSpPr>
            <a:stCxn id="145" idx="3"/>
            <a:endCxn id="151" idx="2"/>
          </p:cNvCxnSpPr>
          <p:nvPr/>
        </p:nvCxnSpPr>
        <p:spPr>
          <a:xfrm>
            <a:off x="2124491" y="243871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>
            <a:stCxn id="154" idx="3"/>
            <a:endCxn id="149" idx="2"/>
          </p:cNvCxnSpPr>
          <p:nvPr/>
        </p:nvCxnSpPr>
        <p:spPr>
          <a:xfrm flipV="1">
            <a:off x="2195988" y="182001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54" idx="3"/>
            <a:endCxn id="150" idx="2"/>
          </p:cNvCxnSpPr>
          <p:nvPr/>
        </p:nvCxnSpPr>
        <p:spPr>
          <a:xfrm flipV="1">
            <a:off x="2169619" y="259858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54" idx="3"/>
            <a:endCxn id="151" idx="2"/>
          </p:cNvCxnSpPr>
          <p:nvPr/>
        </p:nvCxnSpPr>
        <p:spPr>
          <a:xfrm>
            <a:off x="2169619" y="381319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7328776" y="1489235"/>
            <a:ext cx="642352" cy="2587672"/>
            <a:chOff x="7668524" y="1462486"/>
            <a:chExt cx="642352" cy="2587672"/>
          </a:xfrm>
        </p:grpSpPr>
        <p:sp>
          <p:nvSpPr>
            <p:cNvPr id="185" name="文字方塊 18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7679807" y="146248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1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7668524" y="2260706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2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7668524" y="3526938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 smtClean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err="1">
                  <a:solidFill>
                    <a:prstClr val="black"/>
                  </a:solidFill>
                </a:rPr>
                <a:t>M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89" name="直線單箭頭接點 188"/>
          <p:cNvCxnSpPr/>
          <p:nvPr/>
        </p:nvCxnSpPr>
        <p:spPr>
          <a:xfrm>
            <a:off x="5591673" y="183159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/>
          <p:nvPr/>
        </p:nvCxnSpPr>
        <p:spPr>
          <a:xfrm>
            <a:off x="5591673" y="262335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>
            <a:off x="5582382" y="384531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/>
          <p:cNvCxnSpPr/>
          <p:nvPr/>
        </p:nvCxnSpPr>
        <p:spPr>
          <a:xfrm flipV="1">
            <a:off x="5594015" y="1831598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>
            <a:off x="5591673" y="1831598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>
            <a:off x="5591673" y="1831598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/>
          <p:cNvCxnSpPr/>
          <p:nvPr/>
        </p:nvCxnSpPr>
        <p:spPr>
          <a:xfrm>
            <a:off x="5594015" y="2610168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單箭頭接點 195"/>
          <p:cNvCxnSpPr/>
          <p:nvPr/>
        </p:nvCxnSpPr>
        <p:spPr>
          <a:xfrm flipV="1">
            <a:off x="5582382" y="1831598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V="1">
            <a:off x="5582382" y="2610168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圖說文字 127"/>
          <p:cNvSpPr/>
          <p:nvPr/>
        </p:nvSpPr>
        <p:spPr>
          <a:xfrm>
            <a:off x="1002763" y="4327556"/>
            <a:ext cx="2643016" cy="564847"/>
          </a:xfrm>
          <a:prstGeom prst="wedgeRectCallout">
            <a:avLst>
              <a:gd name="adj1" fmla="val 4384"/>
              <a:gd name="adj2" fmla="val -209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Smaller gradients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91314" y="2105021"/>
            <a:ext cx="5857287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white"/>
                </a:solidFill>
              </a:rPr>
              <a:t>In 2006, people used RBM pre-training.</a:t>
            </a:r>
          </a:p>
          <a:p>
            <a:r>
              <a:rPr lang="en-US" altLang="zh-TW" sz="2800" dirty="0" smtClean="0">
                <a:solidFill>
                  <a:prstClr val="white"/>
                </a:solidFill>
              </a:rPr>
              <a:t>In 2015, people use </a:t>
            </a:r>
            <a:r>
              <a:rPr lang="en-US" altLang="zh-TW" sz="2800" dirty="0" err="1" smtClean="0">
                <a:solidFill>
                  <a:prstClr val="white"/>
                </a:solidFill>
              </a:rPr>
              <a:t>ReLU</a:t>
            </a:r>
            <a:r>
              <a:rPr lang="en-US" altLang="zh-TW" sz="2800" dirty="0" smtClean="0">
                <a:solidFill>
                  <a:prstClr val="white"/>
                </a:solidFill>
              </a:rPr>
              <a:t>.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36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7959846" y="1876480"/>
            <a:ext cx="577144" cy="27342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6309431" y="1910450"/>
            <a:ext cx="577144" cy="27342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811753" y="1958032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37339" y="1941685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170676" y="196882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28650" y="198567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65" name="直線單箭頭接點 64"/>
          <p:cNvCxnSpPr/>
          <p:nvPr/>
        </p:nvCxnSpPr>
        <p:spPr>
          <a:xfrm>
            <a:off x="5557483" y="3017247"/>
            <a:ext cx="7012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5666799" y="4263137"/>
            <a:ext cx="5919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5533599" y="2238444"/>
            <a:ext cx="72518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97038" y="270336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02856" y="213303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70" name="Object 12"/>
          <p:cNvGraphicFramePr>
            <a:graphicFrameLocks noChangeAspect="1"/>
          </p:cNvGraphicFramePr>
          <p:nvPr>
            <p:extLst/>
          </p:nvPr>
        </p:nvGraphicFramePr>
        <p:xfrm>
          <a:off x="715555" y="203778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7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555" y="203778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720851" y="262051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8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851" y="262051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橢圓 71"/>
          <p:cNvSpPr/>
          <p:nvPr/>
        </p:nvSpPr>
        <p:spPr>
          <a:xfrm>
            <a:off x="1908863" y="196903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3" name="橢圓 72"/>
          <p:cNvSpPr/>
          <p:nvPr/>
        </p:nvSpPr>
        <p:spPr>
          <a:xfrm>
            <a:off x="1911205" y="27476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4" name="橢圓 73"/>
          <p:cNvSpPr/>
          <p:nvPr/>
        </p:nvSpPr>
        <p:spPr>
          <a:xfrm>
            <a:off x="1899572" y="39756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 rot="5400000">
            <a:off x="1896825" y="3397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06563" y="410112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77" name="Object 12"/>
          <p:cNvGraphicFramePr>
            <a:graphicFrameLocks noChangeAspect="1"/>
          </p:cNvGraphicFramePr>
          <p:nvPr>
            <p:extLst/>
          </p:nvPr>
        </p:nvGraphicFramePr>
        <p:xfrm>
          <a:off x="703447" y="400486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9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47" y="400486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文字方塊 77"/>
          <p:cNvSpPr txBox="1"/>
          <p:nvPr/>
        </p:nvSpPr>
        <p:spPr>
          <a:xfrm rot="5400000">
            <a:off x="582495" y="338606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79" name="橢圓 78"/>
          <p:cNvSpPr/>
          <p:nvPr/>
        </p:nvSpPr>
        <p:spPr>
          <a:xfrm>
            <a:off x="3224425" y="196903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0" name="橢圓 79"/>
          <p:cNvSpPr/>
          <p:nvPr/>
        </p:nvSpPr>
        <p:spPr>
          <a:xfrm>
            <a:off x="3226767" y="27476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3215134" y="39756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 rot="5400000">
            <a:off x="3212387" y="3397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83" name="橢圓 82"/>
          <p:cNvSpPr/>
          <p:nvPr/>
        </p:nvSpPr>
        <p:spPr>
          <a:xfrm>
            <a:off x="5246520" y="196072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5248862" y="27206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255890" y="396730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 rot="5400000">
            <a:off x="5253143" y="33864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3796470" y="1910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3814093" y="26959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3826273" y="395224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90" name="直線單箭頭接點 89"/>
          <p:cNvCxnSpPr>
            <a:stCxn id="72" idx="6"/>
            <a:endCxn id="79" idx="2"/>
          </p:cNvCxnSpPr>
          <p:nvPr/>
        </p:nvCxnSpPr>
        <p:spPr>
          <a:xfrm>
            <a:off x="2483021" y="225611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2483021" y="304786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2473730" y="426983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73" idx="6"/>
            <a:endCxn id="79" idx="2"/>
          </p:cNvCxnSpPr>
          <p:nvPr/>
        </p:nvCxnSpPr>
        <p:spPr>
          <a:xfrm flipV="1">
            <a:off x="2485363" y="2256113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72" idx="6"/>
            <a:endCxn id="80" idx="2"/>
          </p:cNvCxnSpPr>
          <p:nvPr/>
        </p:nvCxnSpPr>
        <p:spPr>
          <a:xfrm>
            <a:off x="2483021" y="2256113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72" idx="6"/>
            <a:endCxn id="81" idx="2"/>
          </p:cNvCxnSpPr>
          <p:nvPr/>
        </p:nvCxnSpPr>
        <p:spPr>
          <a:xfrm>
            <a:off x="2483021" y="2256113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73" idx="6"/>
            <a:endCxn id="81" idx="2"/>
          </p:cNvCxnSpPr>
          <p:nvPr/>
        </p:nvCxnSpPr>
        <p:spPr>
          <a:xfrm>
            <a:off x="2485363" y="3034683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74" idx="6"/>
            <a:endCxn id="79" idx="2"/>
          </p:cNvCxnSpPr>
          <p:nvPr/>
        </p:nvCxnSpPr>
        <p:spPr>
          <a:xfrm flipV="1">
            <a:off x="2473730" y="2256113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74" idx="6"/>
            <a:endCxn id="80" idx="2"/>
          </p:cNvCxnSpPr>
          <p:nvPr/>
        </p:nvCxnSpPr>
        <p:spPr>
          <a:xfrm flipV="1">
            <a:off x="2473730" y="3034683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endCxn id="72" idx="2"/>
          </p:cNvCxnSpPr>
          <p:nvPr/>
        </p:nvCxnSpPr>
        <p:spPr>
          <a:xfrm flipV="1">
            <a:off x="1049463" y="225611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69" idx="3"/>
            <a:endCxn id="73" idx="2"/>
          </p:cNvCxnSpPr>
          <p:nvPr/>
        </p:nvCxnSpPr>
        <p:spPr>
          <a:xfrm>
            <a:off x="1045756" y="230448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stCxn id="69" idx="3"/>
            <a:endCxn id="74" idx="2"/>
          </p:cNvCxnSpPr>
          <p:nvPr/>
        </p:nvCxnSpPr>
        <p:spPr>
          <a:xfrm>
            <a:off x="1045756" y="230448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71" idx="3"/>
            <a:endCxn id="72" idx="2"/>
          </p:cNvCxnSpPr>
          <p:nvPr/>
        </p:nvCxnSpPr>
        <p:spPr>
          <a:xfrm flipV="1">
            <a:off x="1073276" y="225611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68" idx="3"/>
            <a:endCxn id="73" idx="2"/>
          </p:cNvCxnSpPr>
          <p:nvPr/>
        </p:nvCxnSpPr>
        <p:spPr>
          <a:xfrm>
            <a:off x="1039938" y="287481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68" idx="3"/>
            <a:endCxn id="74" idx="2"/>
          </p:cNvCxnSpPr>
          <p:nvPr/>
        </p:nvCxnSpPr>
        <p:spPr>
          <a:xfrm>
            <a:off x="1039938" y="287481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77" idx="3"/>
            <a:endCxn id="72" idx="2"/>
          </p:cNvCxnSpPr>
          <p:nvPr/>
        </p:nvCxnSpPr>
        <p:spPr>
          <a:xfrm flipV="1">
            <a:off x="1111435" y="225611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77" idx="3"/>
            <a:endCxn id="73" idx="2"/>
          </p:cNvCxnSpPr>
          <p:nvPr/>
        </p:nvCxnSpPr>
        <p:spPr>
          <a:xfrm flipV="1">
            <a:off x="1085066" y="303468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77" idx="3"/>
            <a:endCxn id="74" idx="2"/>
          </p:cNvCxnSpPr>
          <p:nvPr/>
        </p:nvCxnSpPr>
        <p:spPr>
          <a:xfrm>
            <a:off x="1085066" y="424928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6244223" y="1925333"/>
            <a:ext cx="642352" cy="2577734"/>
            <a:chOff x="7668524" y="1462486"/>
            <a:chExt cx="642352" cy="2577734"/>
          </a:xfrm>
        </p:grpSpPr>
        <p:sp>
          <p:nvSpPr>
            <p:cNvPr id="109" name="文字方塊 108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字方塊 111"/>
                <p:cNvSpPr txBox="1"/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字方塊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3" name="直線單箭頭接點 112"/>
          <p:cNvCxnSpPr/>
          <p:nvPr/>
        </p:nvCxnSpPr>
        <p:spPr>
          <a:xfrm>
            <a:off x="4507120" y="226769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4507120" y="305944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4497829" y="428141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/>
          <p:nvPr/>
        </p:nvCxnSpPr>
        <p:spPr>
          <a:xfrm flipV="1">
            <a:off x="4509462" y="2267696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>
            <a:off x="4507120" y="2267696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4507120" y="2267696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4509462" y="3046266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4497829" y="2267696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/>
          <p:nvPr/>
        </p:nvCxnSpPr>
        <p:spPr>
          <a:xfrm flipV="1">
            <a:off x="4497829" y="3046266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7948561" y="1958032"/>
            <a:ext cx="642352" cy="2577734"/>
            <a:chOff x="7668524" y="1462486"/>
            <a:chExt cx="642352" cy="2577734"/>
          </a:xfrm>
        </p:grpSpPr>
        <p:sp>
          <p:nvSpPr>
            <p:cNvPr id="125" name="文字方塊 124"/>
            <p:cNvSpPr txBox="1"/>
            <p:nvPr/>
          </p:nvSpPr>
          <p:spPr>
            <a:xfrm rot="5400000">
              <a:off x="7610714" y="29813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字方塊 125"/>
                <p:cNvSpPr txBox="1"/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文字方塊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807" y="1462486"/>
                  <a:ext cx="631069" cy="5132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字方塊 126"/>
                <p:cNvSpPr txBox="1"/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字方塊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2260706"/>
                  <a:ext cx="631069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TW" altLang="en-US" sz="2800" baseline="-25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524" y="3526938"/>
                  <a:ext cx="631069" cy="51328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左-右雙向箭號 130"/>
          <p:cNvSpPr/>
          <p:nvPr/>
        </p:nvSpPr>
        <p:spPr>
          <a:xfrm>
            <a:off x="6990289" y="2973068"/>
            <a:ext cx="930070" cy="44631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7191833" y="3411153"/>
                <a:ext cx="451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833" y="3411153"/>
                <a:ext cx="451470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文字方塊 132"/>
          <p:cNvSpPr txBox="1"/>
          <p:nvPr/>
        </p:nvSpPr>
        <p:spPr>
          <a:xfrm>
            <a:off x="956967" y="5414929"/>
            <a:ext cx="528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Intuitive way to compute the gradient …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/>
              <p:cNvSpPr txBox="1"/>
              <p:nvPr/>
            </p:nvSpPr>
            <p:spPr>
              <a:xfrm>
                <a:off x="6304412" y="5876594"/>
                <a:ext cx="92166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5" name="文字方塊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12" y="5876594"/>
                <a:ext cx="921663" cy="7022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1029335" y="4686014"/>
                <a:ext cx="902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35" y="4686014"/>
                <a:ext cx="902235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7029184" y="3813315"/>
                <a:ext cx="86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84" y="3813315"/>
                <a:ext cx="863441" cy="46166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7318726" y="5876594"/>
                <a:ext cx="48833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726" y="5876594"/>
                <a:ext cx="488339" cy="70224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-右雙向箭號 3"/>
          <p:cNvSpPr/>
          <p:nvPr/>
        </p:nvSpPr>
        <p:spPr>
          <a:xfrm rot="5400000">
            <a:off x="987114" y="4025362"/>
            <a:ext cx="965281" cy="511427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36" name="左-右雙向箭號 135"/>
          <p:cNvSpPr/>
          <p:nvPr/>
        </p:nvSpPr>
        <p:spPr>
          <a:xfrm rot="5400000">
            <a:off x="2326876" y="4082465"/>
            <a:ext cx="660247" cy="39627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0" name="左-右雙向箭號 139"/>
          <p:cNvSpPr/>
          <p:nvPr/>
        </p:nvSpPr>
        <p:spPr>
          <a:xfrm rot="5400000">
            <a:off x="3651368" y="4097470"/>
            <a:ext cx="482606" cy="267238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2" name="左-右雙向箭號 141"/>
          <p:cNvSpPr>
            <a:spLocks noChangeAspect="1"/>
          </p:cNvSpPr>
          <p:nvPr/>
        </p:nvSpPr>
        <p:spPr>
          <a:xfrm rot="5400000">
            <a:off x="7340792" y="3122642"/>
            <a:ext cx="268770" cy="183094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3" name="手繪多邊形 142"/>
          <p:cNvSpPr/>
          <p:nvPr/>
        </p:nvSpPr>
        <p:spPr>
          <a:xfrm>
            <a:off x="1933060" y="4136984"/>
            <a:ext cx="485775" cy="275950"/>
          </a:xfrm>
          <a:custGeom>
            <a:avLst/>
            <a:gdLst>
              <a:gd name="connsiteX0" fmla="*/ 0 w 485775"/>
              <a:gd name="connsiteY0" fmla="*/ 253953 h 275950"/>
              <a:gd name="connsiteX1" fmla="*/ 190500 w 485775"/>
              <a:gd name="connsiteY1" fmla="*/ 253953 h 275950"/>
              <a:gd name="connsiteX2" fmla="*/ 352425 w 485775"/>
              <a:gd name="connsiteY2" fmla="*/ 25353 h 275950"/>
              <a:gd name="connsiteX3" fmla="*/ 485775 w 485775"/>
              <a:gd name="connsiteY3" fmla="*/ 15828 h 27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275950">
                <a:moveTo>
                  <a:pt x="0" y="253953"/>
                </a:moveTo>
                <a:cubicBezTo>
                  <a:pt x="65881" y="273003"/>
                  <a:pt x="131762" y="292053"/>
                  <a:pt x="190500" y="253953"/>
                </a:cubicBezTo>
                <a:cubicBezTo>
                  <a:pt x="249238" y="215853"/>
                  <a:pt x="303213" y="65040"/>
                  <a:pt x="352425" y="25353"/>
                </a:cubicBezTo>
                <a:cubicBezTo>
                  <a:pt x="401638" y="-14335"/>
                  <a:pt x="443706" y="746"/>
                  <a:pt x="485775" y="1582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4" name="手繪多邊形 143"/>
          <p:cNvSpPr/>
          <p:nvPr/>
        </p:nvSpPr>
        <p:spPr>
          <a:xfrm>
            <a:off x="3267060" y="4171526"/>
            <a:ext cx="485775" cy="275950"/>
          </a:xfrm>
          <a:custGeom>
            <a:avLst/>
            <a:gdLst>
              <a:gd name="connsiteX0" fmla="*/ 0 w 485775"/>
              <a:gd name="connsiteY0" fmla="*/ 253953 h 275950"/>
              <a:gd name="connsiteX1" fmla="*/ 190500 w 485775"/>
              <a:gd name="connsiteY1" fmla="*/ 253953 h 275950"/>
              <a:gd name="connsiteX2" fmla="*/ 352425 w 485775"/>
              <a:gd name="connsiteY2" fmla="*/ 25353 h 275950"/>
              <a:gd name="connsiteX3" fmla="*/ 485775 w 485775"/>
              <a:gd name="connsiteY3" fmla="*/ 15828 h 27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275950">
                <a:moveTo>
                  <a:pt x="0" y="253953"/>
                </a:moveTo>
                <a:cubicBezTo>
                  <a:pt x="65881" y="273003"/>
                  <a:pt x="131762" y="292053"/>
                  <a:pt x="190500" y="253953"/>
                </a:cubicBezTo>
                <a:cubicBezTo>
                  <a:pt x="249238" y="215853"/>
                  <a:pt x="303213" y="65040"/>
                  <a:pt x="352425" y="25353"/>
                </a:cubicBezTo>
                <a:cubicBezTo>
                  <a:pt x="401638" y="-14335"/>
                  <a:pt x="443706" y="746"/>
                  <a:pt x="485775" y="1582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4" name="矩形圖說文字 153"/>
          <p:cNvSpPr/>
          <p:nvPr/>
        </p:nvSpPr>
        <p:spPr>
          <a:xfrm>
            <a:off x="572118" y="1308019"/>
            <a:ext cx="2643016" cy="564847"/>
          </a:xfrm>
          <a:prstGeom prst="wedgeRectCallout">
            <a:avLst>
              <a:gd name="adj1" fmla="val -15935"/>
              <a:gd name="adj2" fmla="val 19392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Smaller gradients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55" name="左-右雙向箭號 154"/>
          <p:cNvSpPr/>
          <p:nvPr/>
        </p:nvSpPr>
        <p:spPr>
          <a:xfrm rot="5400000">
            <a:off x="5790526" y="4091611"/>
            <a:ext cx="401721" cy="240925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grpSp>
        <p:nvGrpSpPr>
          <p:cNvPr id="146" name="群組 145"/>
          <p:cNvGrpSpPr/>
          <p:nvPr/>
        </p:nvGrpSpPr>
        <p:grpSpPr>
          <a:xfrm>
            <a:off x="4395404" y="1850219"/>
            <a:ext cx="4334480" cy="3410426"/>
            <a:chOff x="3826273" y="2417879"/>
            <a:chExt cx="4334480" cy="3410426"/>
          </a:xfrm>
        </p:grpSpPr>
        <p:pic>
          <p:nvPicPr>
            <p:cNvPr id="147" name="圖片 14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273" y="2417879"/>
              <a:ext cx="4334480" cy="341042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cxnSp>
          <p:nvCxnSpPr>
            <p:cNvPr id="148" name="直線接點 147"/>
            <p:cNvCxnSpPr/>
            <p:nvPr/>
          </p:nvCxnSpPr>
          <p:spPr>
            <a:xfrm>
              <a:off x="6696058" y="3528555"/>
              <a:ext cx="0" cy="1513446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>
              <a:off x="7643303" y="3326101"/>
              <a:ext cx="0" cy="171590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 flipH="1">
              <a:off x="5917019" y="3287769"/>
              <a:ext cx="1726284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/>
            <p:nvPr/>
          </p:nvCxnSpPr>
          <p:spPr>
            <a:xfrm flipH="1">
              <a:off x="5917018" y="3528555"/>
              <a:ext cx="77274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字方塊 151"/>
            <p:cNvSpPr txBox="1"/>
            <p:nvPr/>
          </p:nvSpPr>
          <p:spPr>
            <a:xfrm>
              <a:off x="6598003" y="4959396"/>
              <a:ext cx="11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prstClr val="black"/>
                  </a:solidFill>
                </a:rPr>
                <a:t>Large input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4777545" y="2964063"/>
              <a:ext cx="11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prstClr val="black"/>
                  </a:solidFill>
                </a:rPr>
                <a:t>Small output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7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5" grpId="0"/>
      <p:bldP spid="138" grpId="0"/>
      <p:bldP spid="139" grpId="0"/>
      <p:bldP spid="141" grpId="0"/>
      <p:bldP spid="4" grpId="0" animBg="1"/>
      <p:bldP spid="136" grpId="0" animBg="1"/>
      <p:bldP spid="140" grpId="0" animBg="1"/>
      <p:bldP spid="142" grpId="0" animBg="1"/>
      <p:bldP spid="1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19802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51520" y="3356992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Ecuación" r:id="rId4" imgW="177480" imgH="228600" progId="Equation.3">
                  <p:embed/>
                </p:oleObj>
              </mc:Choice>
              <mc:Fallback>
                <p:oleObj name="Ecuación" r:id="rId4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56992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4572000" y="602128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" name="Ecuación" r:id="rId6" imgW="177480" imgH="228600" progId="Equation.3">
                  <p:embed/>
                </p:oleObj>
              </mc:Choice>
              <mc:Fallback>
                <p:oleObj name="Ecuación" r:id="rId6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2128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1403648" y="1196752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Nonlinear </a:t>
            </a:r>
            <a:r>
              <a:rPr lang="en-US" sz="3600" b="1" dirty="0" smtClean="0">
                <a:solidFill>
                  <a:prstClr val="black"/>
                </a:solidFill>
              </a:rPr>
              <a:t>decision function?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34"/>
              <p:cNvSpPr txBox="1"/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altLang="zh-TW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429000"/>
                <a:ext cx="1636217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34"/>
          <p:cNvSpPr txBox="1"/>
          <p:nvPr/>
        </p:nvSpPr>
        <p:spPr>
          <a:xfrm>
            <a:off x="2123728" y="3356992"/>
            <a:ext cx="1869101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dirty="0" smtClean="0">
                <a:ea typeface="Cambria Math" panose="02040503050406030204" pitchFamily="18" charset="0"/>
              </a:rPr>
              <a:t>No-driving=0</a:t>
            </a:r>
            <a:endParaRPr lang="zh-TW" altLang="en-US" sz="2800" dirty="0"/>
          </a:p>
        </p:txBody>
      </p:sp>
      <p:sp>
        <p:nvSpPr>
          <p:cNvPr id="14" name="文字方塊 34"/>
          <p:cNvSpPr txBox="1"/>
          <p:nvPr/>
        </p:nvSpPr>
        <p:spPr>
          <a:xfrm>
            <a:off x="4716016" y="4797152"/>
            <a:ext cx="137377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s-ES" altLang="zh-TW" sz="2800" dirty="0" err="1" smtClean="0">
                <a:ea typeface="Cambria Math" panose="02040503050406030204" pitchFamily="18" charset="0"/>
              </a:rPr>
              <a:t>Driving</a:t>
            </a:r>
            <a:r>
              <a:rPr lang="es-ES" altLang="zh-TW" sz="2800" dirty="0" smtClean="0">
                <a:ea typeface="Cambria Math" panose="02040503050406030204" pitchFamily="18" charset="0"/>
              </a:rPr>
              <a:t>=1</a:t>
            </a:r>
            <a:endParaRPr lang="zh-TW" altLang="en-US" sz="2800" dirty="0"/>
          </a:p>
        </p:txBody>
      </p:sp>
      <p:sp>
        <p:nvSpPr>
          <p:cNvPr id="16" name="Forma libre 15"/>
          <p:cNvSpPr/>
          <p:nvPr/>
        </p:nvSpPr>
        <p:spPr>
          <a:xfrm>
            <a:off x="1916285" y="3883068"/>
            <a:ext cx="4747562" cy="1541369"/>
          </a:xfrm>
          <a:custGeom>
            <a:avLst/>
            <a:gdLst>
              <a:gd name="connsiteX0" fmla="*/ 4747562 w 4747562"/>
              <a:gd name="connsiteY0" fmla="*/ 0 h 1541369"/>
              <a:gd name="connsiteX1" fmla="*/ 4684931 w 4747562"/>
              <a:gd name="connsiteY1" fmla="*/ 37579 h 1541369"/>
              <a:gd name="connsiteX2" fmla="*/ 4659879 w 4747562"/>
              <a:gd name="connsiteY2" fmla="*/ 75157 h 1541369"/>
              <a:gd name="connsiteX3" fmla="*/ 4622301 w 4747562"/>
              <a:gd name="connsiteY3" fmla="*/ 87683 h 1541369"/>
              <a:gd name="connsiteX4" fmla="*/ 4584723 w 4747562"/>
              <a:gd name="connsiteY4" fmla="*/ 112735 h 1541369"/>
              <a:gd name="connsiteX5" fmla="*/ 4509567 w 4747562"/>
              <a:gd name="connsiteY5" fmla="*/ 175365 h 1541369"/>
              <a:gd name="connsiteX6" fmla="*/ 4471989 w 4747562"/>
              <a:gd name="connsiteY6" fmla="*/ 187891 h 1541369"/>
              <a:gd name="connsiteX7" fmla="*/ 4434411 w 4747562"/>
              <a:gd name="connsiteY7" fmla="*/ 212943 h 1541369"/>
              <a:gd name="connsiteX8" fmla="*/ 4384307 w 4747562"/>
              <a:gd name="connsiteY8" fmla="*/ 250521 h 1541369"/>
              <a:gd name="connsiteX9" fmla="*/ 4309151 w 4747562"/>
              <a:gd name="connsiteY9" fmla="*/ 275573 h 1541369"/>
              <a:gd name="connsiteX10" fmla="*/ 4271573 w 4747562"/>
              <a:gd name="connsiteY10" fmla="*/ 300625 h 1541369"/>
              <a:gd name="connsiteX11" fmla="*/ 4233994 w 4747562"/>
              <a:gd name="connsiteY11" fmla="*/ 313151 h 1541369"/>
              <a:gd name="connsiteX12" fmla="*/ 4133786 w 4747562"/>
              <a:gd name="connsiteY12" fmla="*/ 338203 h 1541369"/>
              <a:gd name="connsiteX13" fmla="*/ 4058630 w 4747562"/>
              <a:gd name="connsiteY13" fmla="*/ 363255 h 1541369"/>
              <a:gd name="connsiteX14" fmla="*/ 4021052 w 4747562"/>
              <a:gd name="connsiteY14" fmla="*/ 375781 h 1541369"/>
              <a:gd name="connsiteX15" fmla="*/ 3970948 w 4747562"/>
              <a:gd name="connsiteY15" fmla="*/ 400833 h 1541369"/>
              <a:gd name="connsiteX16" fmla="*/ 3908318 w 4747562"/>
              <a:gd name="connsiteY16" fmla="*/ 413359 h 1541369"/>
              <a:gd name="connsiteX17" fmla="*/ 3870740 w 4747562"/>
              <a:gd name="connsiteY17" fmla="*/ 425885 h 1541369"/>
              <a:gd name="connsiteX18" fmla="*/ 3808110 w 4747562"/>
              <a:gd name="connsiteY18" fmla="*/ 438411 h 1541369"/>
              <a:gd name="connsiteX19" fmla="*/ 3758005 w 4747562"/>
              <a:gd name="connsiteY19" fmla="*/ 463464 h 1541369"/>
              <a:gd name="connsiteX20" fmla="*/ 3682849 w 4747562"/>
              <a:gd name="connsiteY20" fmla="*/ 475990 h 1541369"/>
              <a:gd name="connsiteX21" fmla="*/ 3645271 w 4747562"/>
              <a:gd name="connsiteY21" fmla="*/ 488516 h 1541369"/>
              <a:gd name="connsiteX22" fmla="*/ 3595167 w 4747562"/>
              <a:gd name="connsiteY22" fmla="*/ 501042 h 1541369"/>
              <a:gd name="connsiteX23" fmla="*/ 3520011 w 4747562"/>
              <a:gd name="connsiteY23" fmla="*/ 526094 h 1541369"/>
              <a:gd name="connsiteX24" fmla="*/ 3482433 w 4747562"/>
              <a:gd name="connsiteY24" fmla="*/ 551146 h 1541369"/>
              <a:gd name="connsiteX25" fmla="*/ 3407277 w 4747562"/>
              <a:gd name="connsiteY25" fmla="*/ 563672 h 1541369"/>
              <a:gd name="connsiteX26" fmla="*/ 3369699 w 4747562"/>
              <a:gd name="connsiteY26" fmla="*/ 576198 h 1541369"/>
              <a:gd name="connsiteX27" fmla="*/ 3294542 w 4747562"/>
              <a:gd name="connsiteY27" fmla="*/ 588724 h 1541369"/>
              <a:gd name="connsiteX28" fmla="*/ 3244438 w 4747562"/>
              <a:gd name="connsiteY28" fmla="*/ 601250 h 1541369"/>
              <a:gd name="connsiteX29" fmla="*/ 3131704 w 4747562"/>
              <a:gd name="connsiteY29" fmla="*/ 613776 h 1541369"/>
              <a:gd name="connsiteX30" fmla="*/ 3044022 w 4747562"/>
              <a:gd name="connsiteY30" fmla="*/ 626302 h 1541369"/>
              <a:gd name="connsiteX31" fmla="*/ 2906236 w 4747562"/>
              <a:gd name="connsiteY31" fmla="*/ 651354 h 1541369"/>
              <a:gd name="connsiteX32" fmla="*/ 2818553 w 4747562"/>
              <a:gd name="connsiteY32" fmla="*/ 676406 h 1541369"/>
              <a:gd name="connsiteX33" fmla="*/ 2718345 w 4747562"/>
              <a:gd name="connsiteY33" fmla="*/ 701458 h 1541369"/>
              <a:gd name="connsiteX34" fmla="*/ 2643189 w 4747562"/>
              <a:gd name="connsiteY34" fmla="*/ 713984 h 1541369"/>
              <a:gd name="connsiteX35" fmla="*/ 2530455 w 4747562"/>
              <a:gd name="connsiteY35" fmla="*/ 739036 h 1541369"/>
              <a:gd name="connsiteX36" fmla="*/ 2405194 w 4747562"/>
              <a:gd name="connsiteY36" fmla="*/ 751562 h 1541369"/>
              <a:gd name="connsiteX37" fmla="*/ 2355090 w 4747562"/>
              <a:gd name="connsiteY37" fmla="*/ 764088 h 1541369"/>
              <a:gd name="connsiteX38" fmla="*/ 1954257 w 4747562"/>
              <a:gd name="connsiteY38" fmla="*/ 789140 h 1541369"/>
              <a:gd name="connsiteX39" fmla="*/ 1528373 w 4747562"/>
              <a:gd name="connsiteY39" fmla="*/ 776614 h 1541369"/>
              <a:gd name="connsiteX40" fmla="*/ 1478268 w 4747562"/>
              <a:gd name="connsiteY40" fmla="*/ 764088 h 1541369"/>
              <a:gd name="connsiteX41" fmla="*/ 1327956 w 4747562"/>
              <a:gd name="connsiteY41" fmla="*/ 751562 h 1541369"/>
              <a:gd name="connsiteX42" fmla="*/ 1265326 w 4747562"/>
              <a:gd name="connsiteY42" fmla="*/ 739036 h 1541369"/>
              <a:gd name="connsiteX43" fmla="*/ 1177644 w 4747562"/>
              <a:gd name="connsiteY43" fmla="*/ 726510 h 1541369"/>
              <a:gd name="connsiteX44" fmla="*/ 1064910 w 4747562"/>
              <a:gd name="connsiteY44" fmla="*/ 676406 h 1541369"/>
              <a:gd name="connsiteX45" fmla="*/ 1014805 w 4747562"/>
              <a:gd name="connsiteY45" fmla="*/ 663880 h 1541369"/>
              <a:gd name="connsiteX46" fmla="*/ 939649 w 4747562"/>
              <a:gd name="connsiteY46" fmla="*/ 638828 h 1541369"/>
              <a:gd name="connsiteX47" fmla="*/ 877019 w 4747562"/>
              <a:gd name="connsiteY47" fmla="*/ 626302 h 1541369"/>
              <a:gd name="connsiteX48" fmla="*/ 801863 w 4747562"/>
              <a:gd name="connsiteY48" fmla="*/ 601250 h 1541369"/>
              <a:gd name="connsiteX49" fmla="*/ 751759 w 4747562"/>
              <a:gd name="connsiteY49" fmla="*/ 588724 h 1541369"/>
              <a:gd name="connsiteX50" fmla="*/ 639025 w 4747562"/>
              <a:gd name="connsiteY50" fmla="*/ 538620 h 1541369"/>
              <a:gd name="connsiteX51" fmla="*/ 538816 w 4747562"/>
              <a:gd name="connsiteY51" fmla="*/ 513568 h 1541369"/>
              <a:gd name="connsiteX52" fmla="*/ 501238 w 4747562"/>
              <a:gd name="connsiteY52" fmla="*/ 488516 h 1541369"/>
              <a:gd name="connsiteX53" fmla="*/ 250718 w 4747562"/>
              <a:gd name="connsiteY53" fmla="*/ 488516 h 1541369"/>
              <a:gd name="connsiteX54" fmla="*/ 112931 w 4747562"/>
              <a:gd name="connsiteY54" fmla="*/ 526094 h 1541369"/>
              <a:gd name="connsiteX55" fmla="*/ 62827 w 4747562"/>
              <a:gd name="connsiteY55" fmla="*/ 538620 h 1541369"/>
              <a:gd name="connsiteX56" fmla="*/ 25249 w 4747562"/>
              <a:gd name="connsiteY56" fmla="*/ 551146 h 1541369"/>
              <a:gd name="connsiteX57" fmla="*/ 197 w 4747562"/>
              <a:gd name="connsiteY57" fmla="*/ 588724 h 1541369"/>
              <a:gd name="connsiteX58" fmla="*/ 25249 w 4747562"/>
              <a:gd name="connsiteY58" fmla="*/ 713984 h 1541369"/>
              <a:gd name="connsiteX59" fmla="*/ 50301 w 4747562"/>
              <a:gd name="connsiteY59" fmla="*/ 751562 h 1541369"/>
              <a:gd name="connsiteX60" fmla="*/ 163036 w 4747562"/>
              <a:gd name="connsiteY60" fmla="*/ 814192 h 1541369"/>
              <a:gd name="connsiteX61" fmla="*/ 200614 w 4747562"/>
              <a:gd name="connsiteY61" fmla="*/ 839244 h 1541369"/>
              <a:gd name="connsiteX62" fmla="*/ 213140 w 4747562"/>
              <a:gd name="connsiteY62" fmla="*/ 876822 h 1541369"/>
              <a:gd name="connsiteX63" fmla="*/ 238192 w 4747562"/>
              <a:gd name="connsiteY63" fmla="*/ 1114817 h 1541369"/>
              <a:gd name="connsiteX64" fmla="*/ 288296 w 4747562"/>
              <a:gd name="connsiteY64" fmla="*/ 1227551 h 1541369"/>
              <a:gd name="connsiteX65" fmla="*/ 363452 w 4747562"/>
              <a:gd name="connsiteY65" fmla="*/ 1277655 h 1541369"/>
              <a:gd name="connsiteX66" fmla="*/ 401030 w 4747562"/>
              <a:gd name="connsiteY66" fmla="*/ 1302707 h 1541369"/>
              <a:gd name="connsiteX67" fmla="*/ 538816 w 4747562"/>
              <a:gd name="connsiteY67" fmla="*/ 1327759 h 1541369"/>
              <a:gd name="connsiteX68" fmla="*/ 714181 w 4747562"/>
              <a:gd name="connsiteY68" fmla="*/ 1315233 h 1541369"/>
              <a:gd name="connsiteX69" fmla="*/ 851967 w 4747562"/>
              <a:gd name="connsiteY69" fmla="*/ 1277655 h 1541369"/>
              <a:gd name="connsiteX70" fmla="*/ 927123 w 4747562"/>
              <a:gd name="connsiteY70" fmla="*/ 1265129 h 1541369"/>
              <a:gd name="connsiteX71" fmla="*/ 1227748 w 4747562"/>
              <a:gd name="connsiteY71" fmla="*/ 1277655 h 1541369"/>
              <a:gd name="connsiteX72" fmla="*/ 1265326 w 4747562"/>
              <a:gd name="connsiteY72" fmla="*/ 1290181 h 1541369"/>
              <a:gd name="connsiteX73" fmla="*/ 1315430 w 4747562"/>
              <a:gd name="connsiteY73" fmla="*/ 1302707 h 1541369"/>
              <a:gd name="connsiteX74" fmla="*/ 1353008 w 4747562"/>
              <a:gd name="connsiteY74" fmla="*/ 1315233 h 1541369"/>
              <a:gd name="connsiteX75" fmla="*/ 1428164 w 4747562"/>
              <a:gd name="connsiteY75" fmla="*/ 1365337 h 1541369"/>
              <a:gd name="connsiteX76" fmla="*/ 1503320 w 4747562"/>
              <a:gd name="connsiteY76" fmla="*/ 1402916 h 1541369"/>
              <a:gd name="connsiteX77" fmla="*/ 1653633 w 4747562"/>
              <a:gd name="connsiteY77" fmla="*/ 1440494 h 1541369"/>
              <a:gd name="connsiteX78" fmla="*/ 1691211 w 4747562"/>
              <a:gd name="connsiteY78" fmla="*/ 1453020 h 1541369"/>
              <a:gd name="connsiteX79" fmla="*/ 2004362 w 4747562"/>
              <a:gd name="connsiteY79" fmla="*/ 1478072 h 1541369"/>
              <a:gd name="connsiteX80" fmla="*/ 2956340 w 4747562"/>
              <a:gd name="connsiteY80" fmla="*/ 1503124 h 1541369"/>
              <a:gd name="connsiteX81" fmla="*/ 3231912 w 4747562"/>
              <a:gd name="connsiteY81" fmla="*/ 1528176 h 1541369"/>
              <a:gd name="connsiteX82" fmla="*/ 3432329 w 4747562"/>
              <a:gd name="connsiteY82" fmla="*/ 1540702 h 1541369"/>
              <a:gd name="connsiteX83" fmla="*/ 3545063 w 4747562"/>
              <a:gd name="connsiteY83" fmla="*/ 1540702 h 154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747562" h="1541369">
                <a:moveTo>
                  <a:pt x="4747562" y="0"/>
                </a:moveTo>
                <a:cubicBezTo>
                  <a:pt x="4726685" y="12526"/>
                  <a:pt x="4703416" y="21734"/>
                  <a:pt x="4684931" y="37579"/>
                </a:cubicBezTo>
                <a:cubicBezTo>
                  <a:pt x="4673501" y="47376"/>
                  <a:pt x="4671634" y="65753"/>
                  <a:pt x="4659879" y="75157"/>
                </a:cubicBezTo>
                <a:cubicBezTo>
                  <a:pt x="4649569" y="83405"/>
                  <a:pt x="4634111" y="81778"/>
                  <a:pt x="4622301" y="87683"/>
                </a:cubicBezTo>
                <a:cubicBezTo>
                  <a:pt x="4608836" y="94416"/>
                  <a:pt x="4596288" y="103097"/>
                  <a:pt x="4584723" y="112735"/>
                </a:cubicBezTo>
                <a:cubicBezTo>
                  <a:pt x="4543169" y="147363"/>
                  <a:pt x="4556217" y="152040"/>
                  <a:pt x="4509567" y="175365"/>
                </a:cubicBezTo>
                <a:cubicBezTo>
                  <a:pt x="4497757" y="181270"/>
                  <a:pt x="4483799" y="181986"/>
                  <a:pt x="4471989" y="187891"/>
                </a:cubicBezTo>
                <a:cubicBezTo>
                  <a:pt x="4458524" y="194624"/>
                  <a:pt x="4446661" y="204193"/>
                  <a:pt x="4434411" y="212943"/>
                </a:cubicBezTo>
                <a:cubicBezTo>
                  <a:pt x="4417423" y="225077"/>
                  <a:pt x="4402980" y="241185"/>
                  <a:pt x="4384307" y="250521"/>
                </a:cubicBezTo>
                <a:cubicBezTo>
                  <a:pt x="4360688" y="262331"/>
                  <a:pt x="4331123" y="260925"/>
                  <a:pt x="4309151" y="275573"/>
                </a:cubicBezTo>
                <a:cubicBezTo>
                  <a:pt x="4296625" y="283924"/>
                  <a:pt x="4285038" y="293893"/>
                  <a:pt x="4271573" y="300625"/>
                </a:cubicBezTo>
                <a:cubicBezTo>
                  <a:pt x="4259763" y="306530"/>
                  <a:pt x="4246733" y="309677"/>
                  <a:pt x="4233994" y="313151"/>
                </a:cubicBezTo>
                <a:cubicBezTo>
                  <a:pt x="4200777" y="322210"/>
                  <a:pt x="4166450" y="327315"/>
                  <a:pt x="4133786" y="338203"/>
                </a:cubicBezTo>
                <a:lnTo>
                  <a:pt x="4058630" y="363255"/>
                </a:lnTo>
                <a:cubicBezTo>
                  <a:pt x="4046104" y="367430"/>
                  <a:pt x="4032862" y="369876"/>
                  <a:pt x="4021052" y="375781"/>
                </a:cubicBezTo>
                <a:cubicBezTo>
                  <a:pt x="4004351" y="384132"/>
                  <a:pt x="3988662" y="394928"/>
                  <a:pt x="3970948" y="400833"/>
                </a:cubicBezTo>
                <a:cubicBezTo>
                  <a:pt x="3950750" y="407566"/>
                  <a:pt x="3928972" y="408195"/>
                  <a:pt x="3908318" y="413359"/>
                </a:cubicBezTo>
                <a:cubicBezTo>
                  <a:pt x="3895509" y="416561"/>
                  <a:pt x="3883549" y="422683"/>
                  <a:pt x="3870740" y="425885"/>
                </a:cubicBezTo>
                <a:cubicBezTo>
                  <a:pt x="3850086" y="431049"/>
                  <a:pt x="3828987" y="434236"/>
                  <a:pt x="3808110" y="438411"/>
                </a:cubicBezTo>
                <a:cubicBezTo>
                  <a:pt x="3791408" y="446762"/>
                  <a:pt x="3775891" y="458098"/>
                  <a:pt x="3758005" y="463464"/>
                </a:cubicBezTo>
                <a:cubicBezTo>
                  <a:pt x="3733679" y="470762"/>
                  <a:pt x="3707642" y="470480"/>
                  <a:pt x="3682849" y="475990"/>
                </a:cubicBezTo>
                <a:cubicBezTo>
                  <a:pt x="3669960" y="478854"/>
                  <a:pt x="3657967" y="484889"/>
                  <a:pt x="3645271" y="488516"/>
                </a:cubicBezTo>
                <a:cubicBezTo>
                  <a:pt x="3628718" y="493245"/>
                  <a:pt x="3611656" y="496095"/>
                  <a:pt x="3595167" y="501042"/>
                </a:cubicBezTo>
                <a:cubicBezTo>
                  <a:pt x="3569874" y="508630"/>
                  <a:pt x="3541983" y="511446"/>
                  <a:pt x="3520011" y="526094"/>
                </a:cubicBezTo>
                <a:cubicBezTo>
                  <a:pt x="3507485" y="534445"/>
                  <a:pt x="3496715" y="546385"/>
                  <a:pt x="3482433" y="551146"/>
                </a:cubicBezTo>
                <a:cubicBezTo>
                  <a:pt x="3458339" y="559177"/>
                  <a:pt x="3432070" y="558162"/>
                  <a:pt x="3407277" y="563672"/>
                </a:cubicBezTo>
                <a:cubicBezTo>
                  <a:pt x="3394388" y="566536"/>
                  <a:pt x="3382588" y="573334"/>
                  <a:pt x="3369699" y="576198"/>
                </a:cubicBezTo>
                <a:cubicBezTo>
                  <a:pt x="3344906" y="581708"/>
                  <a:pt x="3319447" y="583743"/>
                  <a:pt x="3294542" y="588724"/>
                </a:cubicBezTo>
                <a:cubicBezTo>
                  <a:pt x="3277661" y="592100"/>
                  <a:pt x="3261453" y="598632"/>
                  <a:pt x="3244438" y="601250"/>
                </a:cubicBezTo>
                <a:cubicBezTo>
                  <a:pt x="3207068" y="606999"/>
                  <a:pt x="3169221" y="609086"/>
                  <a:pt x="3131704" y="613776"/>
                </a:cubicBezTo>
                <a:cubicBezTo>
                  <a:pt x="3102408" y="617438"/>
                  <a:pt x="3073249" y="622127"/>
                  <a:pt x="3044022" y="626302"/>
                </a:cubicBezTo>
                <a:cubicBezTo>
                  <a:pt x="2963398" y="653177"/>
                  <a:pt x="3047872" y="627748"/>
                  <a:pt x="2906236" y="651354"/>
                </a:cubicBezTo>
                <a:cubicBezTo>
                  <a:pt x="2852585" y="660296"/>
                  <a:pt x="2865358" y="663641"/>
                  <a:pt x="2818553" y="676406"/>
                </a:cubicBezTo>
                <a:cubicBezTo>
                  <a:pt x="2785336" y="685465"/>
                  <a:pt x="2752307" y="695798"/>
                  <a:pt x="2718345" y="701458"/>
                </a:cubicBezTo>
                <a:cubicBezTo>
                  <a:pt x="2693293" y="705633"/>
                  <a:pt x="2668093" y="709003"/>
                  <a:pt x="2643189" y="713984"/>
                </a:cubicBezTo>
                <a:cubicBezTo>
                  <a:pt x="2583656" y="725891"/>
                  <a:pt x="2596084" y="730285"/>
                  <a:pt x="2530455" y="739036"/>
                </a:cubicBezTo>
                <a:cubicBezTo>
                  <a:pt x="2488861" y="744582"/>
                  <a:pt x="2446948" y="747387"/>
                  <a:pt x="2405194" y="751562"/>
                </a:cubicBezTo>
                <a:cubicBezTo>
                  <a:pt x="2388493" y="755737"/>
                  <a:pt x="2372132" y="761653"/>
                  <a:pt x="2355090" y="764088"/>
                </a:cubicBezTo>
                <a:cubicBezTo>
                  <a:pt x="2233706" y="781429"/>
                  <a:pt x="2062754" y="784208"/>
                  <a:pt x="1954257" y="789140"/>
                </a:cubicBezTo>
                <a:cubicBezTo>
                  <a:pt x="1812296" y="784965"/>
                  <a:pt x="1670199" y="784079"/>
                  <a:pt x="1528373" y="776614"/>
                </a:cubicBezTo>
                <a:cubicBezTo>
                  <a:pt x="1511181" y="775709"/>
                  <a:pt x="1495351" y="766223"/>
                  <a:pt x="1478268" y="764088"/>
                </a:cubicBezTo>
                <a:cubicBezTo>
                  <a:pt x="1428379" y="757852"/>
                  <a:pt x="1378060" y="755737"/>
                  <a:pt x="1327956" y="751562"/>
                </a:cubicBezTo>
                <a:cubicBezTo>
                  <a:pt x="1307079" y="747387"/>
                  <a:pt x="1286326" y="742536"/>
                  <a:pt x="1265326" y="739036"/>
                </a:cubicBezTo>
                <a:cubicBezTo>
                  <a:pt x="1236204" y="734182"/>
                  <a:pt x="1206412" y="733149"/>
                  <a:pt x="1177644" y="726510"/>
                </a:cubicBezTo>
                <a:cubicBezTo>
                  <a:pt x="1008841" y="687555"/>
                  <a:pt x="1169705" y="721318"/>
                  <a:pt x="1064910" y="676406"/>
                </a:cubicBezTo>
                <a:cubicBezTo>
                  <a:pt x="1049086" y="669624"/>
                  <a:pt x="1031295" y="668827"/>
                  <a:pt x="1014805" y="663880"/>
                </a:cubicBezTo>
                <a:cubicBezTo>
                  <a:pt x="989512" y="656292"/>
                  <a:pt x="965543" y="644007"/>
                  <a:pt x="939649" y="638828"/>
                </a:cubicBezTo>
                <a:cubicBezTo>
                  <a:pt x="918772" y="634653"/>
                  <a:pt x="897559" y="631904"/>
                  <a:pt x="877019" y="626302"/>
                </a:cubicBezTo>
                <a:cubicBezTo>
                  <a:pt x="851542" y="619354"/>
                  <a:pt x="827482" y="607655"/>
                  <a:pt x="801863" y="601250"/>
                </a:cubicBezTo>
                <a:lnTo>
                  <a:pt x="751759" y="588724"/>
                </a:lnTo>
                <a:cubicBezTo>
                  <a:pt x="702407" y="555822"/>
                  <a:pt x="710575" y="556507"/>
                  <a:pt x="639025" y="538620"/>
                </a:cubicBezTo>
                <a:lnTo>
                  <a:pt x="538816" y="513568"/>
                </a:lnTo>
                <a:cubicBezTo>
                  <a:pt x="526290" y="505217"/>
                  <a:pt x="515334" y="493802"/>
                  <a:pt x="501238" y="488516"/>
                </a:cubicBezTo>
                <a:cubicBezTo>
                  <a:pt x="426261" y="460400"/>
                  <a:pt x="314786" y="484245"/>
                  <a:pt x="250718" y="488516"/>
                </a:cubicBezTo>
                <a:cubicBezTo>
                  <a:pt x="180475" y="511930"/>
                  <a:pt x="225950" y="497839"/>
                  <a:pt x="112931" y="526094"/>
                </a:cubicBezTo>
                <a:cubicBezTo>
                  <a:pt x="96230" y="530269"/>
                  <a:pt x="79159" y="533176"/>
                  <a:pt x="62827" y="538620"/>
                </a:cubicBezTo>
                <a:lnTo>
                  <a:pt x="25249" y="551146"/>
                </a:lnTo>
                <a:cubicBezTo>
                  <a:pt x="16898" y="563672"/>
                  <a:pt x="1695" y="573744"/>
                  <a:pt x="197" y="588724"/>
                </a:cubicBezTo>
                <a:cubicBezTo>
                  <a:pt x="-1726" y="607958"/>
                  <a:pt x="10684" y="684853"/>
                  <a:pt x="25249" y="713984"/>
                </a:cubicBezTo>
                <a:cubicBezTo>
                  <a:pt x="31982" y="727449"/>
                  <a:pt x="38971" y="741649"/>
                  <a:pt x="50301" y="751562"/>
                </a:cubicBezTo>
                <a:cubicBezTo>
                  <a:pt x="103312" y="797947"/>
                  <a:pt x="111423" y="796988"/>
                  <a:pt x="163036" y="814192"/>
                </a:cubicBezTo>
                <a:cubicBezTo>
                  <a:pt x="175562" y="822543"/>
                  <a:pt x="191210" y="827489"/>
                  <a:pt x="200614" y="839244"/>
                </a:cubicBezTo>
                <a:cubicBezTo>
                  <a:pt x="208862" y="849554"/>
                  <a:pt x="211132" y="863772"/>
                  <a:pt x="213140" y="876822"/>
                </a:cubicBezTo>
                <a:cubicBezTo>
                  <a:pt x="216649" y="899630"/>
                  <a:pt x="232547" y="1086590"/>
                  <a:pt x="238192" y="1114817"/>
                </a:cubicBezTo>
                <a:cubicBezTo>
                  <a:pt x="242999" y="1138851"/>
                  <a:pt x="262852" y="1205287"/>
                  <a:pt x="288296" y="1227551"/>
                </a:cubicBezTo>
                <a:cubicBezTo>
                  <a:pt x="310955" y="1247378"/>
                  <a:pt x="338400" y="1260954"/>
                  <a:pt x="363452" y="1277655"/>
                </a:cubicBezTo>
                <a:cubicBezTo>
                  <a:pt x="375978" y="1286006"/>
                  <a:pt x="386425" y="1299056"/>
                  <a:pt x="401030" y="1302707"/>
                </a:cubicBezTo>
                <a:cubicBezTo>
                  <a:pt x="479777" y="1322394"/>
                  <a:pt x="434092" y="1312798"/>
                  <a:pt x="538816" y="1327759"/>
                </a:cubicBezTo>
                <a:cubicBezTo>
                  <a:pt x="597271" y="1323584"/>
                  <a:pt x="655899" y="1321368"/>
                  <a:pt x="714181" y="1315233"/>
                </a:cubicBezTo>
                <a:cubicBezTo>
                  <a:pt x="874789" y="1298327"/>
                  <a:pt x="667205" y="1308449"/>
                  <a:pt x="851967" y="1277655"/>
                </a:cubicBezTo>
                <a:lnTo>
                  <a:pt x="927123" y="1265129"/>
                </a:lnTo>
                <a:cubicBezTo>
                  <a:pt x="1027331" y="1269304"/>
                  <a:pt x="1127727" y="1270246"/>
                  <a:pt x="1227748" y="1277655"/>
                </a:cubicBezTo>
                <a:cubicBezTo>
                  <a:pt x="1240915" y="1278630"/>
                  <a:pt x="1252630" y="1286554"/>
                  <a:pt x="1265326" y="1290181"/>
                </a:cubicBezTo>
                <a:cubicBezTo>
                  <a:pt x="1281879" y="1294910"/>
                  <a:pt x="1298877" y="1297978"/>
                  <a:pt x="1315430" y="1302707"/>
                </a:cubicBezTo>
                <a:cubicBezTo>
                  <a:pt x="1328126" y="1306334"/>
                  <a:pt x="1341466" y="1308821"/>
                  <a:pt x="1353008" y="1315233"/>
                </a:cubicBezTo>
                <a:cubicBezTo>
                  <a:pt x="1379328" y="1329855"/>
                  <a:pt x="1399601" y="1355815"/>
                  <a:pt x="1428164" y="1365337"/>
                </a:cubicBezTo>
                <a:cubicBezTo>
                  <a:pt x="1565236" y="1411031"/>
                  <a:pt x="1357599" y="1338152"/>
                  <a:pt x="1503320" y="1402916"/>
                </a:cubicBezTo>
                <a:cubicBezTo>
                  <a:pt x="1579252" y="1436663"/>
                  <a:pt x="1574856" y="1422988"/>
                  <a:pt x="1653633" y="1440494"/>
                </a:cubicBezTo>
                <a:cubicBezTo>
                  <a:pt x="1666522" y="1443358"/>
                  <a:pt x="1678161" y="1451012"/>
                  <a:pt x="1691211" y="1453020"/>
                </a:cubicBezTo>
                <a:cubicBezTo>
                  <a:pt x="1759278" y="1463492"/>
                  <a:pt x="1953586" y="1475170"/>
                  <a:pt x="2004362" y="1478072"/>
                </a:cubicBezTo>
                <a:cubicBezTo>
                  <a:pt x="2400433" y="1500705"/>
                  <a:pt x="2417456" y="1493501"/>
                  <a:pt x="2956340" y="1503124"/>
                </a:cubicBezTo>
                <a:cubicBezTo>
                  <a:pt x="3064815" y="1513972"/>
                  <a:pt x="3119838" y="1520171"/>
                  <a:pt x="3231912" y="1528176"/>
                </a:cubicBezTo>
                <a:cubicBezTo>
                  <a:pt x="3298678" y="1532945"/>
                  <a:pt x="3365446" y="1538027"/>
                  <a:pt x="3432329" y="1540702"/>
                </a:cubicBezTo>
                <a:cubicBezTo>
                  <a:pt x="3469877" y="1542204"/>
                  <a:pt x="3507485" y="1540702"/>
                  <a:pt x="3545063" y="1540702"/>
                </a:cubicBezTo>
              </a:path>
            </a:pathLst>
          </a:cu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14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15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884669" y="425305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6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7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橢圓 21"/>
          <p:cNvSpPr/>
          <p:nvPr/>
        </p:nvSpPr>
        <p:spPr>
          <a:xfrm>
            <a:off x="5282464" y="21699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321626" y="425305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36" name="直線單箭頭接點 35"/>
          <p:cNvCxnSpPr>
            <a:stCxn id="65" idx="6"/>
            <a:endCxn id="24" idx="2"/>
          </p:cNvCxnSpPr>
          <p:nvPr/>
        </p:nvCxnSpPr>
        <p:spPr>
          <a:xfrm flipV="1">
            <a:off x="3448670" y="4540135"/>
            <a:ext cx="1872956" cy="1072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66" idx="2"/>
          </p:cNvCxnSpPr>
          <p:nvPr/>
        </p:nvCxnSpPr>
        <p:spPr>
          <a:xfrm>
            <a:off x="3468118" y="5612912"/>
            <a:ext cx="18535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3" idx="6"/>
            <a:endCxn id="22" idx="2"/>
          </p:cNvCxnSpPr>
          <p:nvPr/>
        </p:nvCxnSpPr>
        <p:spPr>
          <a:xfrm flipV="1">
            <a:off x="3451012" y="2457003"/>
            <a:ext cx="1831452" cy="1025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2" idx="6"/>
            <a:endCxn id="24" idx="2"/>
          </p:cNvCxnSpPr>
          <p:nvPr/>
        </p:nvCxnSpPr>
        <p:spPr>
          <a:xfrm>
            <a:off x="3448670" y="2457004"/>
            <a:ext cx="1872956" cy="2083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3" idx="6"/>
            <a:endCxn id="24" idx="2"/>
          </p:cNvCxnSpPr>
          <p:nvPr/>
        </p:nvCxnSpPr>
        <p:spPr>
          <a:xfrm>
            <a:off x="3451012" y="3482456"/>
            <a:ext cx="1870614" cy="1057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4" idx="6"/>
            <a:endCxn id="22" idx="2"/>
          </p:cNvCxnSpPr>
          <p:nvPr/>
        </p:nvCxnSpPr>
        <p:spPr>
          <a:xfrm flipV="1">
            <a:off x="3458827" y="2457003"/>
            <a:ext cx="1823637" cy="208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4" idx="6"/>
            <a:endCxn id="23" idx="2"/>
          </p:cNvCxnSpPr>
          <p:nvPr/>
        </p:nvCxnSpPr>
        <p:spPr>
          <a:xfrm flipV="1">
            <a:off x="3458827" y="3498569"/>
            <a:ext cx="1836691" cy="10415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9" idx="3"/>
            <a:endCxn id="65" idx="2"/>
          </p:cNvCxnSpPr>
          <p:nvPr/>
        </p:nvCxnSpPr>
        <p:spPr>
          <a:xfrm>
            <a:off x="1301564" y="3486025"/>
            <a:ext cx="1572948" cy="2126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8" idx="3"/>
            <a:endCxn id="65" idx="2"/>
          </p:cNvCxnSpPr>
          <p:nvPr/>
        </p:nvCxnSpPr>
        <p:spPr>
          <a:xfrm>
            <a:off x="1324447" y="4608973"/>
            <a:ext cx="1550065" cy="100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22" idx="6"/>
          </p:cNvCxnSpPr>
          <p:nvPr/>
        </p:nvCxnSpPr>
        <p:spPr>
          <a:xfrm>
            <a:off x="5856622" y="2457003"/>
            <a:ext cx="1165922" cy="1149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2" idx="6"/>
          </p:cNvCxnSpPr>
          <p:nvPr/>
        </p:nvCxnSpPr>
        <p:spPr>
          <a:xfrm>
            <a:off x="5856622" y="2457003"/>
            <a:ext cx="1168264" cy="1927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24" idx="6"/>
          </p:cNvCxnSpPr>
          <p:nvPr/>
        </p:nvCxnSpPr>
        <p:spPr>
          <a:xfrm flipV="1">
            <a:off x="5895784" y="3606330"/>
            <a:ext cx="1126760" cy="933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24" idx="6"/>
          </p:cNvCxnSpPr>
          <p:nvPr/>
        </p:nvCxnSpPr>
        <p:spPr>
          <a:xfrm flipV="1">
            <a:off x="5895784" y="4384900"/>
            <a:ext cx="1129102" cy="155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2874512" y="532583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01" name="直線單箭頭接點 100"/>
          <p:cNvCxnSpPr>
            <a:stCxn id="8" idx="3"/>
            <a:endCxn id="14" idx="2"/>
          </p:cNvCxnSpPr>
          <p:nvPr/>
        </p:nvCxnSpPr>
        <p:spPr>
          <a:xfrm flipV="1">
            <a:off x="1324447" y="4540135"/>
            <a:ext cx="1560222" cy="68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stCxn id="9" idx="3"/>
            <a:endCxn id="14" idx="2"/>
          </p:cNvCxnSpPr>
          <p:nvPr/>
        </p:nvCxnSpPr>
        <p:spPr>
          <a:xfrm>
            <a:off x="1301564" y="3486025"/>
            <a:ext cx="1583105" cy="1054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stCxn id="65" idx="6"/>
            <a:endCxn id="23" idx="2"/>
          </p:cNvCxnSpPr>
          <p:nvPr/>
        </p:nvCxnSpPr>
        <p:spPr>
          <a:xfrm flipV="1">
            <a:off x="3448670" y="3498569"/>
            <a:ext cx="1846848" cy="211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65" idx="6"/>
            <a:endCxn id="22" idx="2"/>
          </p:cNvCxnSpPr>
          <p:nvPr/>
        </p:nvCxnSpPr>
        <p:spPr>
          <a:xfrm flipV="1">
            <a:off x="3448670" y="2457003"/>
            <a:ext cx="1833794" cy="31559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endCxn id="66" idx="2"/>
          </p:cNvCxnSpPr>
          <p:nvPr/>
        </p:nvCxnSpPr>
        <p:spPr>
          <a:xfrm>
            <a:off x="3464066" y="4536454"/>
            <a:ext cx="1857560" cy="1076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4" idx="6"/>
            <a:endCxn id="24" idx="2"/>
          </p:cNvCxnSpPr>
          <p:nvPr/>
        </p:nvCxnSpPr>
        <p:spPr>
          <a:xfrm>
            <a:off x="3458827" y="4540135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3468118" y="2457003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/>
          <p:cNvCxnSpPr/>
          <p:nvPr/>
        </p:nvCxnSpPr>
        <p:spPr>
          <a:xfrm>
            <a:off x="2922711" y="4663840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 flipV="1">
            <a:off x="3147047" y="4376764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2929666" y="572523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/>
          <p:nvPr/>
        </p:nvCxnSpPr>
        <p:spPr>
          <a:xfrm flipV="1">
            <a:off x="3154002" y="543816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>
            <a:off x="5381631" y="4641749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/>
          <p:cNvCxnSpPr/>
          <p:nvPr/>
        </p:nvCxnSpPr>
        <p:spPr>
          <a:xfrm flipV="1">
            <a:off x="5605967" y="4354673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接點 170"/>
          <p:cNvCxnSpPr/>
          <p:nvPr/>
        </p:nvCxnSpPr>
        <p:spPr>
          <a:xfrm>
            <a:off x="5337618" y="2534186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/>
          <p:cNvCxnSpPr/>
          <p:nvPr/>
        </p:nvCxnSpPr>
        <p:spPr>
          <a:xfrm flipV="1">
            <a:off x="5561954" y="2247110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/>
          <p:cNvSpPr txBox="1"/>
          <p:nvPr/>
        </p:nvSpPr>
        <p:spPr>
          <a:xfrm>
            <a:off x="3271873" y="4581583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264971" y="5679829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5732988" y="198446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6" name="文字方塊 175"/>
          <p:cNvSpPr txBox="1"/>
          <p:nvPr/>
        </p:nvSpPr>
        <p:spPr>
          <a:xfrm>
            <a:off x="5742701" y="4010202"/>
            <a:ext cx="51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78" name="直線單箭頭接點 77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7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線接點 81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線接點 8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  <p:bldP spid="17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7366800" y="4376764"/>
            <a:ext cx="7013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342916" y="3597961"/>
            <a:ext cx="7252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958664" y="3219325"/>
            <a:ext cx="342900" cy="461962"/>
            <a:chOff x="1378935" y="1958800"/>
            <a:chExt cx="342900" cy="461962"/>
          </a:xfrm>
        </p:grpSpPr>
        <p:sp>
          <p:nvSpPr>
            <p:cNvPr id="9" name="矩形 8"/>
            <p:cNvSpPr/>
            <p:nvPr/>
          </p:nvSpPr>
          <p:spPr>
            <a:xfrm>
              <a:off x="1378935" y="205405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1634" y="195880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38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634" y="195880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67"/>
          <p:cNvGrpSpPr/>
          <p:nvPr/>
        </p:nvGrpSpPr>
        <p:grpSpPr>
          <a:xfrm>
            <a:off x="981547" y="4354673"/>
            <a:ext cx="376238" cy="461963"/>
            <a:chOff x="1373117" y="2541529"/>
            <a:chExt cx="376238" cy="461963"/>
          </a:xfrm>
        </p:grpSpPr>
        <p:sp>
          <p:nvSpPr>
            <p:cNvPr id="8" name="矩形 7"/>
            <p:cNvSpPr/>
            <p:nvPr/>
          </p:nvSpPr>
          <p:spPr>
            <a:xfrm>
              <a:off x="1373117" y="262437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396930" y="254152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39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930" y="254152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>
            <a:off x="2874512" y="216992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876854" y="319537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8161635" y="3316091"/>
          <a:ext cx="3524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0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635" y="3316091"/>
                        <a:ext cx="352425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8134648" y="409926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1" name="方程式" r:id="rId9" imgW="177480" imgH="215640" progId="Equation.3">
                  <p:embed/>
                </p:oleObj>
              </mc:Choice>
              <mc:Fallback>
                <p:oleObj name="方程式" r:id="rId9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648" y="409926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橢圓 22"/>
          <p:cNvSpPr/>
          <p:nvPr/>
        </p:nvSpPr>
        <p:spPr>
          <a:xfrm>
            <a:off x="5295518" y="32114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055837" y="332023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7058179" y="408014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39" name="直線單箭頭接點 38"/>
          <p:cNvCxnSpPr>
            <a:stCxn id="12" idx="6"/>
            <a:endCxn id="23" idx="2"/>
          </p:cNvCxnSpPr>
          <p:nvPr/>
        </p:nvCxnSpPr>
        <p:spPr>
          <a:xfrm>
            <a:off x="3448670" y="2457004"/>
            <a:ext cx="1846848" cy="1041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0" idx="3"/>
            <a:endCxn id="12" idx="2"/>
          </p:cNvCxnSpPr>
          <p:nvPr/>
        </p:nvCxnSpPr>
        <p:spPr>
          <a:xfrm flipV="1">
            <a:off x="1296801" y="2457004"/>
            <a:ext cx="1577711" cy="993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9" idx="3"/>
            <a:endCxn id="13" idx="2"/>
          </p:cNvCxnSpPr>
          <p:nvPr/>
        </p:nvCxnSpPr>
        <p:spPr>
          <a:xfrm flipV="1">
            <a:off x="1301564" y="3482456"/>
            <a:ext cx="1575290" cy="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1" idx="3"/>
            <a:endCxn id="12" idx="2"/>
          </p:cNvCxnSpPr>
          <p:nvPr/>
        </p:nvCxnSpPr>
        <p:spPr>
          <a:xfrm flipV="1">
            <a:off x="1357785" y="2457004"/>
            <a:ext cx="1516727" cy="2128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8" idx="3"/>
            <a:endCxn id="13" idx="2"/>
          </p:cNvCxnSpPr>
          <p:nvPr/>
        </p:nvCxnSpPr>
        <p:spPr>
          <a:xfrm flipV="1">
            <a:off x="1324447" y="3482456"/>
            <a:ext cx="1552407" cy="11265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3" idx="6"/>
          </p:cNvCxnSpPr>
          <p:nvPr/>
        </p:nvCxnSpPr>
        <p:spPr>
          <a:xfrm>
            <a:off x="5869676" y="3498569"/>
            <a:ext cx="1152868" cy="899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3" idx="6"/>
          </p:cNvCxnSpPr>
          <p:nvPr/>
        </p:nvCxnSpPr>
        <p:spPr>
          <a:xfrm>
            <a:off x="5869676" y="3498569"/>
            <a:ext cx="1152868" cy="107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321626" y="5325833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>
            <a:off x="3448670" y="3498569"/>
            <a:ext cx="1862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3" idx="6"/>
            <a:endCxn id="66" idx="2"/>
          </p:cNvCxnSpPr>
          <p:nvPr/>
        </p:nvCxnSpPr>
        <p:spPr>
          <a:xfrm>
            <a:off x="3451012" y="3482456"/>
            <a:ext cx="1870614" cy="21304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12" idx="6"/>
            <a:endCxn id="66" idx="2"/>
          </p:cNvCxnSpPr>
          <p:nvPr/>
        </p:nvCxnSpPr>
        <p:spPr>
          <a:xfrm>
            <a:off x="3448670" y="2457004"/>
            <a:ext cx="1872956" cy="3155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>
            <a:stCxn id="66" idx="6"/>
            <a:endCxn id="28" idx="2"/>
          </p:cNvCxnSpPr>
          <p:nvPr/>
        </p:nvCxnSpPr>
        <p:spPr>
          <a:xfrm flipV="1">
            <a:off x="5895784" y="4367226"/>
            <a:ext cx="1162395" cy="12456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>
            <a:stCxn id="66" idx="6"/>
            <a:endCxn id="27" idx="2"/>
          </p:cNvCxnSpPr>
          <p:nvPr/>
        </p:nvCxnSpPr>
        <p:spPr>
          <a:xfrm flipV="1">
            <a:off x="5895784" y="3607317"/>
            <a:ext cx="1160053" cy="2005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>
            <a:off x="2922711" y="2555801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 flipV="1">
            <a:off x="3147047" y="2268725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2929666" y="359384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3154002" y="330676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>
            <a:off x="5359751" y="5725402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5584087" y="5438326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/>
          <p:cNvCxnSpPr/>
          <p:nvPr/>
        </p:nvCxnSpPr>
        <p:spPr>
          <a:xfrm>
            <a:off x="5330914" y="3604268"/>
            <a:ext cx="2243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V="1">
            <a:off x="5555250" y="3317192"/>
            <a:ext cx="197226" cy="28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523925" y="1501737"/>
            <a:ext cx="38608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A Thinner linear network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H="1">
            <a:off x="2975384" y="226872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>
            <a:off x="2967108" y="3306565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H="1">
            <a:off x="5383109" y="3314331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H="1">
            <a:off x="5434099" y="5431483"/>
            <a:ext cx="362857" cy="3628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圖說文字 14"/>
          <p:cNvSpPr/>
          <p:nvPr/>
        </p:nvSpPr>
        <p:spPr>
          <a:xfrm>
            <a:off x="1544169" y="4910176"/>
            <a:ext cx="2862430" cy="1016000"/>
          </a:xfrm>
          <a:prstGeom prst="wedgeRectCallout">
            <a:avLst>
              <a:gd name="adj1" fmla="val -27942"/>
              <a:gd name="adj2" fmla="val -1375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Do not have smaller gradients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6275254" y="19180"/>
            <a:ext cx="2709950" cy="2809363"/>
            <a:chOff x="6200673" y="3815455"/>
            <a:chExt cx="2709950" cy="2809363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6200673" y="5714500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rot="16200000">
              <a:off x="6200674" y="5387649"/>
              <a:ext cx="24743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357" y="5527718"/>
                  <a:ext cx="22326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865" y="3815455"/>
                  <a:ext cx="247953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75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線接點 53"/>
            <p:cNvCxnSpPr/>
            <p:nvPr/>
          </p:nvCxnSpPr>
          <p:spPr>
            <a:xfrm>
              <a:off x="6228958" y="5708803"/>
              <a:ext cx="1237168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427944" y="4629511"/>
              <a:ext cx="959230" cy="107929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/>
                <p:cNvSpPr txBox="1"/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文字方塊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5942" y="4252893"/>
                  <a:ext cx="802464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4545" r="-37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字方塊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952" y="5321208"/>
                  <a:ext cx="818044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4478" r="-895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5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>
          <a:xfrm>
            <a:off x="6399239" y="2520593"/>
            <a:ext cx="450779" cy="31831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6" name="橢圓 225"/>
          <p:cNvSpPr/>
          <p:nvPr/>
        </p:nvSpPr>
        <p:spPr>
          <a:xfrm>
            <a:off x="6279832" y="425961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7" name="橢圓 226"/>
          <p:cNvSpPr/>
          <p:nvPr/>
        </p:nvSpPr>
        <p:spPr>
          <a:xfrm>
            <a:off x="6270982" y="249385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577045" y="2533350"/>
            <a:ext cx="450779" cy="31929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5" name="橢圓 224"/>
          <p:cNvSpPr/>
          <p:nvPr/>
        </p:nvSpPr>
        <p:spPr>
          <a:xfrm>
            <a:off x="2455632" y="4263694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4" name="橢圓 223"/>
          <p:cNvSpPr/>
          <p:nvPr/>
        </p:nvSpPr>
        <p:spPr>
          <a:xfrm>
            <a:off x="2446782" y="2497936"/>
            <a:ext cx="671512" cy="140719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307180" y="2877442"/>
            <a:ext cx="450779" cy="24166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486955" y="2868547"/>
            <a:ext cx="450779" cy="24268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86912" y="3373624"/>
            <a:ext cx="450779" cy="147713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Maxout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Learnable activation function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  <a:endParaRPr lang="zh-TW" altLang="en-US" sz="1800" dirty="0">
              <a:solidFill>
                <a:srgbClr val="0000FF"/>
              </a:solidFill>
            </a:endParaRPr>
          </a:p>
          <a:p>
            <a:endParaRPr lang="en-US" altLang="zh-TW" dirty="0" smtClean="0"/>
          </a:p>
        </p:txBody>
      </p:sp>
      <p:sp>
        <p:nvSpPr>
          <p:cNvPr id="8" name="橢圓 7"/>
          <p:cNvSpPr/>
          <p:nvPr/>
        </p:nvSpPr>
        <p:spPr>
          <a:xfrm>
            <a:off x="3479187" y="2935808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529187" y="3388339"/>
            <a:ext cx="342900" cy="461962"/>
            <a:chOff x="600453" y="3988847"/>
            <a:chExt cx="342900" cy="461962"/>
          </a:xfrm>
        </p:grpSpPr>
        <p:sp>
          <p:nvSpPr>
            <p:cNvPr id="30" name="矩形 29"/>
            <p:cNvSpPr/>
            <p:nvPr/>
          </p:nvSpPr>
          <p:spPr>
            <a:xfrm>
              <a:off x="600453" y="4084097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3152" y="3988847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152" y="3988847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>
            <a:off x="531452" y="4238061"/>
            <a:ext cx="376238" cy="461963"/>
            <a:chOff x="594635" y="4571576"/>
            <a:chExt cx="376238" cy="461963"/>
          </a:xfrm>
        </p:grpSpPr>
        <p:sp>
          <p:nvSpPr>
            <p:cNvPr id="29" name="矩形 28"/>
            <p:cNvSpPr/>
            <p:nvPr/>
          </p:nvSpPr>
          <p:spPr>
            <a:xfrm>
              <a:off x="594635" y="465442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graphicFrame>
          <p:nvGraphicFramePr>
            <p:cNvPr id="3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618448" y="4571576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448" y="4571576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字方塊 34"/>
          <p:cNvSpPr txBox="1"/>
          <p:nvPr/>
        </p:nvSpPr>
        <p:spPr>
          <a:xfrm>
            <a:off x="144282" y="2734478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52" name="橢圓 51"/>
          <p:cNvSpPr/>
          <p:nvPr/>
        </p:nvSpPr>
        <p:spPr>
          <a:xfrm>
            <a:off x="3487041" y="4762363"/>
            <a:ext cx="840932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1977455" y="2531732"/>
            <a:ext cx="926032" cy="523220"/>
            <a:chOff x="3518823" y="2481252"/>
            <a:chExt cx="926032" cy="523220"/>
          </a:xfrm>
        </p:grpSpPr>
        <p:grpSp>
          <p:nvGrpSpPr>
            <p:cNvPr id="36" name="群組 35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字方塊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71873"/>
                  <a:ext cx="238847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線單箭頭接點 8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1988987" y="3397713"/>
            <a:ext cx="926169" cy="523220"/>
            <a:chOff x="3518823" y="2481252"/>
            <a:chExt cx="926169" cy="523220"/>
          </a:xfrm>
        </p:grpSpPr>
        <p:grpSp>
          <p:nvGrpSpPr>
            <p:cNvPr id="87" name="群組 8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145" y="2546534"/>
                  <a:ext cx="238847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直線單箭頭接點 8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群組 91"/>
          <p:cNvGrpSpPr/>
          <p:nvPr/>
        </p:nvGrpSpPr>
        <p:grpSpPr>
          <a:xfrm>
            <a:off x="1987968" y="4263694"/>
            <a:ext cx="1155650" cy="523220"/>
            <a:chOff x="3518823" y="2481252"/>
            <a:chExt cx="1155650" cy="523220"/>
          </a:xfrm>
        </p:grpSpPr>
        <p:grpSp>
          <p:nvGrpSpPr>
            <p:cNvPr id="93" name="群組 92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5" name="直線單箭頭接點 94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96" y="2533432"/>
                  <a:ext cx="46807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群組 97"/>
          <p:cNvGrpSpPr/>
          <p:nvPr/>
        </p:nvGrpSpPr>
        <p:grpSpPr>
          <a:xfrm>
            <a:off x="1986148" y="5205858"/>
            <a:ext cx="926032" cy="523220"/>
            <a:chOff x="3518823" y="2481252"/>
            <a:chExt cx="926032" cy="523220"/>
          </a:xfrm>
        </p:grpSpPr>
        <p:grpSp>
          <p:nvGrpSpPr>
            <p:cNvPr id="99" name="群組 9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文字方塊 10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008" y="2545696"/>
                  <a:ext cx="23884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38" y="3036457"/>
                <a:ext cx="23884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978" y="4847629"/>
                <a:ext cx="2388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/>
          <p:cNvSpPr/>
          <p:nvPr/>
        </p:nvSpPr>
        <p:spPr>
          <a:xfrm>
            <a:off x="7315536" y="2935808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7" name="橢圓 106"/>
          <p:cNvSpPr/>
          <p:nvPr/>
        </p:nvSpPr>
        <p:spPr>
          <a:xfrm>
            <a:off x="7323390" y="4762363"/>
            <a:ext cx="840932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black"/>
                </a:solidFill>
              </a:rPr>
              <a:t>Max</a:t>
            </a:r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108" name="群組 107"/>
          <p:cNvGrpSpPr/>
          <p:nvPr/>
        </p:nvGrpSpPr>
        <p:grpSpPr>
          <a:xfrm>
            <a:off x="5813804" y="2531732"/>
            <a:ext cx="862776" cy="523220"/>
            <a:chOff x="3518823" y="2481252"/>
            <a:chExt cx="862776" cy="523220"/>
          </a:xfrm>
        </p:grpSpPr>
        <p:grpSp>
          <p:nvGrpSpPr>
            <p:cNvPr id="109" name="群組 108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文字方塊 112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字方塊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3810" r="-2619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直線單箭頭接點 110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5825336" y="3397713"/>
            <a:ext cx="862776" cy="523220"/>
            <a:chOff x="3518823" y="2481252"/>
            <a:chExt cx="862776" cy="523220"/>
          </a:xfrm>
        </p:grpSpPr>
        <p:grpSp>
          <p:nvGrpSpPr>
            <p:cNvPr id="115" name="群組 114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文字方塊 118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字方塊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直線單箭頭接點 116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群組 119"/>
          <p:cNvGrpSpPr/>
          <p:nvPr/>
        </p:nvGrpSpPr>
        <p:grpSpPr>
          <a:xfrm>
            <a:off x="5824317" y="4263694"/>
            <a:ext cx="862776" cy="523220"/>
            <a:chOff x="3518823" y="2481252"/>
            <a:chExt cx="862776" cy="523220"/>
          </a:xfrm>
        </p:grpSpPr>
        <p:grpSp>
          <p:nvGrpSpPr>
            <p:cNvPr id="121" name="群組 120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文字方塊 124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752" y="2545696"/>
                  <a:ext cx="238847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6190" r="-23810" b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線單箭頭接點 122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群組 125"/>
          <p:cNvGrpSpPr/>
          <p:nvPr/>
        </p:nvGrpSpPr>
        <p:grpSpPr>
          <a:xfrm>
            <a:off x="5822497" y="5205858"/>
            <a:ext cx="877290" cy="523220"/>
            <a:chOff x="3518823" y="2481252"/>
            <a:chExt cx="877290" cy="523220"/>
          </a:xfrm>
        </p:grpSpPr>
        <p:grpSp>
          <p:nvGrpSpPr>
            <p:cNvPr id="127" name="群組 126"/>
            <p:cNvGrpSpPr/>
            <p:nvPr/>
          </p:nvGrpSpPr>
          <p:grpSpPr>
            <a:xfrm>
              <a:off x="3518823" y="2481252"/>
              <a:ext cx="311569" cy="523220"/>
              <a:chOff x="3518823" y="2481252"/>
              <a:chExt cx="311569" cy="523220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3518823" y="2611915"/>
                <a:ext cx="287079" cy="2870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3530355" y="2481252"/>
                <a:ext cx="3000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>
                    <a:solidFill>
                      <a:prstClr val="black"/>
                    </a:solidFill>
                  </a:rPr>
                  <a:t>+</a:t>
                </a:r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/>
                <p:cNvSpPr txBox="1"/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文字方塊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266" y="2545696"/>
                  <a:ext cx="238847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6190" r="-23810" b="-31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直線單箭頭接點 128"/>
            <p:cNvCxnSpPr/>
            <p:nvPr/>
          </p:nvCxnSpPr>
          <p:spPr>
            <a:xfrm>
              <a:off x="3805902" y="2755454"/>
              <a:ext cx="3558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131"/>
              <p:cNvSpPr txBox="1"/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32" name="文字方塊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132" y="3064687"/>
                <a:ext cx="238848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3810" r="-26190"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/>
              <p:cNvSpPr txBox="1"/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33" name="文字方塊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778" y="4878525"/>
                <a:ext cx="238848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26190" r="-23810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直線單箭頭接點 143"/>
          <p:cNvCxnSpPr/>
          <p:nvPr/>
        </p:nvCxnSpPr>
        <p:spPr>
          <a:xfrm>
            <a:off x="4293226" y="326027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/>
          <p:nvPr/>
        </p:nvCxnSpPr>
        <p:spPr>
          <a:xfrm>
            <a:off x="4302223" y="507002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8136736" y="325823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/>
          <p:nvPr/>
        </p:nvCxnSpPr>
        <p:spPr>
          <a:xfrm>
            <a:off x="8145733" y="5067983"/>
            <a:ext cx="255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>
            <a:endCxn id="11" idx="1"/>
          </p:cNvCxnSpPr>
          <p:nvPr/>
        </p:nvCxnSpPr>
        <p:spPr>
          <a:xfrm flipV="1">
            <a:off x="838676" y="2805935"/>
            <a:ext cx="1138779" cy="843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>
            <a:stCxn id="31" idx="3"/>
            <a:endCxn id="91" idx="1"/>
          </p:cNvCxnSpPr>
          <p:nvPr/>
        </p:nvCxnSpPr>
        <p:spPr>
          <a:xfrm>
            <a:off x="867324" y="3619320"/>
            <a:ext cx="1133195" cy="40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stCxn id="30" idx="3"/>
            <a:endCxn id="96" idx="1"/>
          </p:cNvCxnSpPr>
          <p:nvPr/>
        </p:nvCxnSpPr>
        <p:spPr>
          <a:xfrm>
            <a:off x="872087" y="3655039"/>
            <a:ext cx="1115881" cy="882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/>
          <p:cNvCxnSpPr>
            <a:stCxn id="30" idx="3"/>
            <a:endCxn id="103" idx="1"/>
          </p:cNvCxnSpPr>
          <p:nvPr/>
        </p:nvCxnSpPr>
        <p:spPr>
          <a:xfrm>
            <a:off x="872087" y="3655039"/>
            <a:ext cx="1125593" cy="1812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>
            <a:stCxn id="32" idx="3"/>
            <a:endCxn id="11" idx="1"/>
          </p:cNvCxnSpPr>
          <p:nvPr/>
        </p:nvCxnSpPr>
        <p:spPr>
          <a:xfrm flipV="1">
            <a:off x="907690" y="2805935"/>
            <a:ext cx="1069765" cy="166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stCxn id="32" idx="3"/>
            <a:endCxn id="90" idx="1"/>
          </p:cNvCxnSpPr>
          <p:nvPr/>
        </p:nvCxnSpPr>
        <p:spPr>
          <a:xfrm flipV="1">
            <a:off x="907690" y="3671916"/>
            <a:ext cx="1081297" cy="797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32" idx="3"/>
            <a:endCxn id="102" idx="1"/>
          </p:cNvCxnSpPr>
          <p:nvPr/>
        </p:nvCxnSpPr>
        <p:spPr>
          <a:xfrm>
            <a:off x="907690" y="4469042"/>
            <a:ext cx="1078458" cy="1011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>
            <a:stCxn id="32" idx="3"/>
            <a:endCxn id="96" idx="1"/>
          </p:cNvCxnSpPr>
          <p:nvPr/>
        </p:nvCxnSpPr>
        <p:spPr>
          <a:xfrm>
            <a:off x="907690" y="4469042"/>
            <a:ext cx="1080278" cy="68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stCxn id="104" idx="3"/>
          </p:cNvCxnSpPr>
          <p:nvPr/>
        </p:nvCxnSpPr>
        <p:spPr>
          <a:xfrm flipV="1">
            <a:off x="4783885" y="2802303"/>
            <a:ext cx="1003733" cy="418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stCxn id="104" idx="3"/>
          </p:cNvCxnSpPr>
          <p:nvPr/>
        </p:nvCxnSpPr>
        <p:spPr>
          <a:xfrm>
            <a:off x="4783885" y="3221123"/>
            <a:ext cx="1026797" cy="434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>
            <a:stCxn id="104" idx="3"/>
          </p:cNvCxnSpPr>
          <p:nvPr/>
        </p:nvCxnSpPr>
        <p:spPr>
          <a:xfrm>
            <a:off x="4783885" y="3221123"/>
            <a:ext cx="1014246" cy="1313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>
            <a:stCxn id="104" idx="3"/>
          </p:cNvCxnSpPr>
          <p:nvPr/>
        </p:nvCxnSpPr>
        <p:spPr>
          <a:xfrm>
            <a:off x="4783885" y="3221123"/>
            <a:ext cx="1023958" cy="2242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>
            <a:stCxn id="105" idx="3"/>
          </p:cNvCxnSpPr>
          <p:nvPr/>
        </p:nvCxnSpPr>
        <p:spPr>
          <a:xfrm flipV="1">
            <a:off x="4770825" y="2802303"/>
            <a:ext cx="1016793" cy="2229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單箭頭接點 187"/>
          <p:cNvCxnSpPr>
            <a:stCxn id="105" idx="3"/>
          </p:cNvCxnSpPr>
          <p:nvPr/>
        </p:nvCxnSpPr>
        <p:spPr>
          <a:xfrm flipV="1">
            <a:off x="4770825" y="3668283"/>
            <a:ext cx="1028325" cy="136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>
            <a:stCxn id="105" idx="3"/>
          </p:cNvCxnSpPr>
          <p:nvPr/>
        </p:nvCxnSpPr>
        <p:spPr>
          <a:xfrm>
            <a:off x="4770825" y="5032295"/>
            <a:ext cx="1025486" cy="444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>
            <a:stCxn id="105" idx="3"/>
          </p:cNvCxnSpPr>
          <p:nvPr/>
        </p:nvCxnSpPr>
        <p:spPr>
          <a:xfrm flipV="1">
            <a:off x="4770825" y="4534265"/>
            <a:ext cx="1027306" cy="4980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stCxn id="110" idx="3"/>
            <a:endCxn id="106" idx="2"/>
          </p:cNvCxnSpPr>
          <p:nvPr/>
        </p:nvCxnSpPr>
        <p:spPr>
          <a:xfrm>
            <a:off x="6676580" y="2780842"/>
            <a:ext cx="638956" cy="4420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>
            <a:endCxn id="106" idx="2"/>
          </p:cNvCxnSpPr>
          <p:nvPr/>
        </p:nvCxnSpPr>
        <p:spPr>
          <a:xfrm flipV="1">
            <a:off x="6779197" y="3222887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endCxn id="107" idx="2"/>
          </p:cNvCxnSpPr>
          <p:nvPr/>
        </p:nvCxnSpPr>
        <p:spPr>
          <a:xfrm>
            <a:off x="6799988" y="4557557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stCxn id="128" idx="3"/>
            <a:endCxn id="107" idx="2"/>
          </p:cNvCxnSpPr>
          <p:nvPr/>
        </p:nvCxnSpPr>
        <p:spPr>
          <a:xfrm flipV="1">
            <a:off x="6699787" y="5049442"/>
            <a:ext cx="623603" cy="405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單箭頭接點 218"/>
          <p:cNvCxnSpPr/>
          <p:nvPr/>
        </p:nvCxnSpPr>
        <p:spPr>
          <a:xfrm>
            <a:off x="2978820" y="2792922"/>
            <a:ext cx="502187" cy="439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單箭頭接點 219"/>
          <p:cNvCxnSpPr/>
          <p:nvPr/>
        </p:nvCxnSpPr>
        <p:spPr>
          <a:xfrm flipV="1">
            <a:off x="2944668" y="3232819"/>
            <a:ext cx="536339" cy="454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/>
          <p:nvPr/>
        </p:nvCxnSpPr>
        <p:spPr>
          <a:xfrm>
            <a:off x="2965459" y="4567489"/>
            <a:ext cx="523402" cy="491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單箭頭接點 221"/>
          <p:cNvCxnSpPr/>
          <p:nvPr/>
        </p:nvCxnSpPr>
        <p:spPr>
          <a:xfrm flipV="1">
            <a:off x="2987513" y="5059374"/>
            <a:ext cx="501348" cy="407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17333" y="764223"/>
            <a:ext cx="508002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err="1" smtClean="0">
                <a:solidFill>
                  <a:prstClr val="white"/>
                </a:solidFill>
              </a:rPr>
              <a:t>ReLU</a:t>
            </a:r>
            <a:r>
              <a:rPr lang="en-US" altLang="zh-TW" sz="2800" dirty="0" smtClean="0">
                <a:solidFill>
                  <a:prstClr val="white"/>
                </a:solidFill>
              </a:rPr>
              <a:t> is a </a:t>
            </a:r>
            <a:r>
              <a:rPr lang="en-US" altLang="zh-TW" sz="2800" dirty="0">
                <a:solidFill>
                  <a:prstClr val="white"/>
                </a:solidFill>
              </a:rPr>
              <a:t>special cases of </a:t>
            </a:r>
            <a:r>
              <a:rPr lang="en-US" altLang="zh-TW" sz="2800" dirty="0" err="1">
                <a:solidFill>
                  <a:prstClr val="white"/>
                </a:solidFill>
              </a:rPr>
              <a:t>Maxout</a:t>
            </a:r>
            <a:endParaRPr lang="en-US" altLang="zh-TW" sz="2800" dirty="0">
              <a:solidFill>
                <a:prstClr val="white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031330" y="5997408"/>
            <a:ext cx="737944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You can have more than 2 elements in a group.</a:t>
            </a:r>
            <a:endParaRPr lang="en-US" altLang="zh-TW" sz="280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4597" y="2539840"/>
            <a:ext cx="1881191" cy="1332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220742" y="2440970"/>
            <a:ext cx="113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neuron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226" grpId="0" animBg="1"/>
      <p:bldP spid="227" grpId="0" animBg="1"/>
      <p:bldP spid="140" grpId="0" animBg="1"/>
      <p:bldP spid="225" grpId="0" animBg="1"/>
      <p:bldP spid="224" grpId="0" animBg="1"/>
      <p:bldP spid="143" grpId="0" animBg="1"/>
      <p:bldP spid="141" grpId="0" animBg="1"/>
      <p:bldP spid="139" grpId="0" animBg="1"/>
      <p:bldP spid="8" grpId="0" animBg="1"/>
      <p:bldP spid="35" grpId="0"/>
      <p:bldP spid="52" grpId="0" animBg="1"/>
      <p:bldP spid="104" grpId="0" animBg="1"/>
      <p:bldP spid="105" grpId="0" animBg="1"/>
      <p:bldP spid="106" grpId="0" animBg="1"/>
      <p:bldP spid="107" grpId="0" animBg="1"/>
      <p:bldP spid="132" grpId="0" animBg="1"/>
      <p:bldP spid="133" grpId="0" animBg="1"/>
      <p:bldP spid="145" grpId="0" animBg="1"/>
      <p:bldP spid="4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Adaptive learning rate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  <a:endParaRPr lang="en-US" altLang="zh-TW" sz="1800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RMSprop</a:t>
            </a:r>
            <a:endParaRPr lang="en-US" altLang="zh-TW" dirty="0" smtClean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  <a:endParaRPr lang="en-US" altLang="zh-TW" sz="1800" dirty="0" smtClean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Adam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  <a:endParaRPr lang="en-US" altLang="zh-TW" sz="1800" dirty="0">
              <a:solidFill>
                <a:srgbClr val="0000FF"/>
              </a:solidFill>
            </a:endParaRPr>
          </a:p>
          <a:p>
            <a:r>
              <a:rPr lang="en-US" altLang="zh-TW" dirty="0" err="1" smtClean="0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</a:p>
          <a:p>
            <a:r>
              <a:rPr lang="en-US" altLang="zh-TW" dirty="0" smtClean="0"/>
              <a:t>“No more pesky learning rates</a:t>
            </a:r>
            <a:r>
              <a:rPr lang="en-US" altLang="zh-TW" dirty="0"/>
              <a:t>” </a:t>
            </a:r>
            <a:r>
              <a:rPr lang="en-US" altLang="zh-TW" sz="1800" dirty="0">
                <a:solidFill>
                  <a:srgbClr val="0000FF"/>
                </a:solidFill>
              </a:rPr>
              <a:t>[Tom Schaul, arXiv’12]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0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27784" y="116632"/>
            <a:ext cx="504056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Font type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Recognition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268760"/>
            <a:ext cx="3868340" cy="823912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Input</a:t>
            </a:r>
            <a:endParaRPr lang="zh-TW" altLang="en-US" sz="32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068985" y="1268760"/>
            <a:ext cx="3887391" cy="823912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Output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58918" y="4703079"/>
            <a:ext cx="169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3</a:t>
            </a:r>
            <a:r>
              <a:rPr lang="en-US" altLang="zh-TW" dirty="0" smtClean="0">
                <a:solidFill>
                  <a:prstClr val="black"/>
                </a:solidFill>
              </a:rPr>
              <a:t>6 x 36 = 1296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71265" y="22965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39653" y="30142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5471" y="24438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612459"/>
              </p:ext>
            </p:extLst>
          </p:nvPr>
        </p:nvGraphicFramePr>
        <p:xfrm>
          <a:off x="3058170" y="23486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4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170" y="23486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759402"/>
              </p:ext>
            </p:extLst>
          </p:nvPr>
        </p:nvGraphicFramePr>
        <p:xfrm>
          <a:off x="3063466" y="29313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5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466" y="29313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049178" y="44119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506601"/>
              </p:ext>
            </p:extLst>
          </p:nvPr>
        </p:nvGraphicFramePr>
        <p:xfrm>
          <a:off x="3054470" y="4368800"/>
          <a:ext cx="941466" cy="57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6" name="Ecuación" r:id="rId8" imgW="279360" imgH="177480" progId="Equation.3">
                  <p:embed/>
                </p:oleObj>
              </mc:Choice>
              <mc:Fallback>
                <p:oleObj name="Ecuación" r:id="rId8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470" y="4368800"/>
                        <a:ext cx="941466" cy="5723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2925110" y="36969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737292" y="2357912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>
            <a:off x="870642" y="2530853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2604192" y="4573962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5536" y="5229200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Elements [0:255]</a:t>
            </a:r>
          </a:p>
          <a:p>
            <a:r>
              <a:rPr lang="en-US" altLang="zh-TW" sz="2000" dirty="0" smtClean="0">
                <a:solidFill>
                  <a:prstClr val="black"/>
                </a:solidFill>
              </a:rPr>
              <a:t>White pixel → 0</a:t>
            </a:r>
          </a:p>
          <a:p>
            <a:r>
              <a:rPr lang="en-US" altLang="zh-TW" sz="2000" dirty="0" smtClean="0">
                <a:solidFill>
                  <a:prstClr val="black"/>
                </a:solidFill>
              </a:rPr>
              <a:t>Black pixel </a:t>
            </a:r>
            <a:r>
              <a:rPr lang="en-US" altLang="zh-TW" sz="2000" dirty="0">
                <a:solidFill>
                  <a:prstClr val="black"/>
                </a:solidFill>
              </a:rPr>
              <a:t>→ </a:t>
            </a:r>
            <a:r>
              <a:rPr lang="en-US" altLang="zh-TW" sz="2000" dirty="0" smtClean="0">
                <a:solidFill>
                  <a:prstClr val="black"/>
                </a:solidFill>
              </a:rPr>
              <a:t>255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4919780" y="2409796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1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2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prstClr val="black"/>
                  </a:solidFill>
                </a:rPr>
                <a:t>y</a:t>
              </a:r>
              <a:r>
                <a:rPr lang="en-US" altLang="zh-TW" sz="2800" baseline="-25000" dirty="0" smtClean="0">
                  <a:solidFill>
                    <a:prstClr val="black"/>
                  </a:solidFill>
                </a:rPr>
                <a:t>10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3779912" y="5301208"/>
            <a:ext cx="2376264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prstClr val="white"/>
                </a:solidFill>
              </a:rPr>
              <a:t>Each dimension represents the confidence of a char type</a:t>
            </a:r>
            <a:endParaRPr lang="zh-TW" altLang="en-US" sz="2000" dirty="0">
              <a:solidFill>
                <a:prstClr val="white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56277" y="2471351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63586" y="3252633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763586" y="452660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is N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5896281" y="390939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23860" y="2532260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0.1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23860" y="3256665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0.7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05013" y="4525927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0.2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16016" y="3164610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948264" y="1268760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Font type</a:t>
            </a:r>
          </a:p>
          <a:p>
            <a:pPr algn="ctr"/>
            <a:r>
              <a:rPr lang="en-US" altLang="zh-TW" sz="2800" dirty="0" smtClean="0">
                <a:solidFill>
                  <a:prstClr val="white"/>
                </a:solidFill>
              </a:rPr>
              <a:t> is  “2”</a:t>
            </a:r>
            <a:endParaRPr lang="zh-TW" altLang="en-US" sz="2800" dirty="0">
              <a:solidFill>
                <a:prstClr val="white"/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grpSp>
        <p:nvGrpSpPr>
          <p:cNvPr id="38" name="群組 25"/>
          <p:cNvGrpSpPr/>
          <p:nvPr/>
        </p:nvGrpSpPr>
        <p:grpSpPr>
          <a:xfrm>
            <a:off x="7740352" y="2492896"/>
            <a:ext cx="720080" cy="2642877"/>
            <a:chOff x="7142066" y="1987121"/>
            <a:chExt cx="720080" cy="2642877"/>
          </a:xfrm>
        </p:grpSpPr>
        <p:sp>
          <p:nvSpPr>
            <p:cNvPr id="39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41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TW" sz="2800" dirty="0" smtClean="0">
                  <a:solidFill>
                    <a:prstClr val="black"/>
                  </a:solidFill>
                </a:rPr>
                <a:t>0</a:t>
              </a:r>
              <a:endParaRPr lang="es-ES" altLang="zh-TW" sz="2800" baseline="-250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42" name="文字方塊 23"/>
            <p:cNvSpPr txBox="1"/>
            <p:nvPr/>
          </p:nvSpPr>
          <p:spPr>
            <a:xfrm>
              <a:off x="7159069" y="2491177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TW" sz="2800" dirty="0">
                  <a:solidFill>
                    <a:prstClr val="black"/>
                  </a:solidFill>
                </a:rPr>
                <a:t>1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43" name="文字方塊 24"/>
            <p:cNvSpPr txBox="1"/>
            <p:nvPr/>
          </p:nvSpPr>
          <p:spPr>
            <a:xfrm>
              <a:off x="7231077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zh-TW" sz="2800" dirty="0" smtClean="0">
                  <a:solidFill>
                    <a:prstClr val="black"/>
                  </a:solidFill>
                </a:rPr>
                <a:t>0</a:t>
              </a:r>
              <a:endParaRPr lang="zh-TW" altLang="en-US" sz="2800" baseline="-25000" dirty="0">
                <a:solidFill>
                  <a:prstClr val="black"/>
                </a:solidFill>
              </a:endParaRPr>
            </a:p>
          </p:txBody>
        </p:sp>
      </p:grpSp>
      <p:sp>
        <p:nvSpPr>
          <p:cNvPr id="44" name="文字方塊 26"/>
          <p:cNvSpPr txBox="1"/>
          <p:nvPr/>
        </p:nvSpPr>
        <p:spPr>
          <a:xfrm>
            <a:off x="6767736" y="5589240"/>
            <a:ext cx="2376264" cy="792088"/>
          </a:xfrm>
          <a:prstGeom prst="rect">
            <a:avLst/>
          </a:prstGeom>
          <a:solidFill>
            <a:srgbClr val="3630B2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176213" indent="0">
              <a:spcBef>
                <a:spcPct val="0"/>
              </a:spcBef>
              <a:buNone/>
              <a:defRPr kumimoji="0" lang="es-ES" sz="2800" b="1" i="0" u="none" strike="noStrike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</a:defRPr>
            </a:lvl1pPr>
          </a:lstStyle>
          <a:p>
            <a:r>
              <a:rPr lang="en-US" altLang="zh-TW" sz="2000" dirty="0" smtClean="0"/>
              <a:t>OHE</a:t>
            </a:r>
          </a:p>
          <a:p>
            <a:r>
              <a:rPr lang="en-US" altLang="zh-TW" sz="2000" dirty="0" smtClean="0"/>
              <a:t>One-Hot-Encoding</a:t>
            </a:r>
            <a:endParaRPr lang="en-US" altLang="zh-TW" sz="20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552" y="2780927"/>
            <a:ext cx="2016224" cy="1840899"/>
          </a:xfrm>
          <a:prstGeom prst="rect">
            <a:avLst/>
          </a:prstGeom>
        </p:spPr>
      </p:pic>
      <p:sp>
        <p:nvSpPr>
          <p:cNvPr id="47" name="Rectángulo 46"/>
          <p:cNvSpPr/>
          <p:nvPr/>
        </p:nvSpPr>
        <p:spPr>
          <a:xfrm>
            <a:off x="1619672" y="1916832"/>
            <a:ext cx="1229567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TW" sz="2400" b="1" dirty="0" err="1" smtClean="0">
                <a:solidFill>
                  <a:srgbClr val="002060"/>
                </a:solidFill>
              </a:rPr>
              <a:t>reShape</a:t>
            </a:r>
            <a:endParaRPr lang="zh-TW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One-hot-encoding </a:t>
            </a:r>
            <a:r>
              <a:rPr lang="en-US" b="1" dirty="0"/>
              <a:t>(OHE)</a:t>
            </a:r>
            <a:endParaRPr lang="en-US" sz="2000" dirty="0"/>
          </a:p>
        </p:txBody>
      </p:sp>
      <p:sp>
        <p:nvSpPr>
          <p:cNvPr id="5" name="4 Rectángulo"/>
          <p:cNvSpPr/>
          <p:nvPr/>
        </p:nvSpPr>
        <p:spPr>
          <a:xfrm>
            <a:off x="4395885" y="2981270"/>
            <a:ext cx="211788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0 0 0 0</a:t>
            </a: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0 1 0 0 0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0 0 1 0 0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</a:t>
            </a:r>
            <a:r>
              <a:rPr lang="en-US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</a:t>
            </a:r>
          </a:p>
          <a:p>
            <a:r>
              <a:rPr lang="es-ES" sz="28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0 0 0 0 1</a:t>
            </a:r>
            <a:endParaRPr lang="en-US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499992" y="1829142"/>
            <a:ext cx="15263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</a:t>
            </a:r>
          </a:p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  <a:p>
            <a:pPr algn="ctr"/>
            <a:r>
              <a:rPr lang="es-E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(N=5)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699792" y="2117174"/>
            <a:ext cx="1499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2400" dirty="0">
              <a:solidFill>
                <a:srgbClr val="F79646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2955161" y="2957742"/>
            <a:ext cx="1256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1 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2946031" y="3372114"/>
            <a:ext cx="125604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4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5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2095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260648"/>
            <a:ext cx="5976664" cy="1325563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Font type Recognition</a:t>
            </a:r>
            <a:b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using Logistic Regression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3071530"/>
            <a:ext cx="6264696" cy="3513657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1979712" y="2492896"/>
            <a:ext cx="5274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MSTC_FontReco_LogisticReg.ipynb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 rot="16200000">
            <a:off x="3664724" y="3904229"/>
            <a:ext cx="1493422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  <a:ea typeface="+mj-ea"/>
                <a:cs typeface="+mj-cs"/>
              </a:rPr>
              <a:t>Logistic</a:t>
            </a:r>
          </a:p>
          <a:p>
            <a:r>
              <a:rPr lang="en-US" altLang="zh-TW" sz="2400" b="1" dirty="0" smtClean="0">
                <a:solidFill>
                  <a:schemeClr val="bg1"/>
                </a:solidFill>
                <a:ea typeface="+mj-ea"/>
                <a:cs typeface="+mj-cs"/>
              </a:rPr>
              <a:t>Regression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052736"/>
            <a:ext cx="5674953" cy="375738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83968" y="508518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437113" y="2821489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55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>
                <a:solidFill>
                  <a:srgbClr val="7030A0"/>
                </a:solidFill>
              </a:rPr>
              <a:t>MSTC_FontReco_FeedForward.ipynb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11560" y="1196752"/>
            <a:ext cx="78488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# These will be </a:t>
            </a:r>
            <a:r>
              <a:rPr lang="en-US" sz="2000" b="1" dirty="0" smtClean="0"/>
              <a:t>inputs…. pixels</a:t>
            </a:r>
            <a:r>
              <a:rPr lang="en-US" sz="2000" b="1" dirty="0"/>
              <a:t>, flattened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tf.placeholder</a:t>
            </a:r>
            <a:r>
              <a:rPr lang="en-US" sz="2000" dirty="0"/>
              <a:t>("float", [None, 1296])</a:t>
            </a:r>
          </a:p>
          <a:p>
            <a:r>
              <a:rPr lang="en-US" sz="2000" b="1" dirty="0"/>
              <a:t>## Known labels</a:t>
            </a:r>
          </a:p>
          <a:p>
            <a:r>
              <a:rPr lang="en-US" sz="2000" dirty="0"/>
              <a:t>y_ = </a:t>
            </a:r>
            <a:r>
              <a:rPr lang="en-US" sz="2000" dirty="0" err="1"/>
              <a:t>tf.placeholder</a:t>
            </a:r>
            <a:r>
              <a:rPr lang="en-US" sz="2000" dirty="0"/>
              <a:t>("float", [None,5])</a:t>
            </a:r>
          </a:p>
          <a:p>
            <a:endParaRPr lang="en-US" sz="2000" b="1" dirty="0"/>
          </a:p>
          <a:p>
            <a:r>
              <a:rPr lang="en-US" sz="2000" b="1" dirty="0"/>
              <a:t># Hidden layer 1</a:t>
            </a:r>
          </a:p>
          <a:p>
            <a:r>
              <a:rPr lang="en-US" sz="2000" dirty="0"/>
              <a:t>num_hidden1 = 128</a:t>
            </a:r>
          </a:p>
          <a:p>
            <a:r>
              <a:rPr lang="en-US" sz="2000" dirty="0"/>
              <a:t>W1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/>
              <a:t>([1296,num_hidden1],</a:t>
            </a:r>
          </a:p>
          <a:p>
            <a:r>
              <a:rPr lang="en-US" sz="2000" dirty="0"/>
              <a:t>                               </a:t>
            </a:r>
            <a:r>
              <a:rPr lang="en-US" sz="2000" dirty="0" err="1"/>
              <a:t>stddev</a:t>
            </a:r>
            <a:r>
              <a:rPr lang="en-US" sz="2000" dirty="0"/>
              <a:t>=1./</a:t>
            </a:r>
            <a:r>
              <a:rPr lang="en-US" sz="2000" dirty="0" err="1"/>
              <a:t>math.sqrt</a:t>
            </a:r>
            <a:r>
              <a:rPr lang="en-US" sz="2000" dirty="0"/>
              <a:t>(1296)))</a:t>
            </a:r>
          </a:p>
          <a:p>
            <a:r>
              <a:rPr lang="en-US" sz="2000" dirty="0"/>
              <a:t>b1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(0.1,shape=[num_hidden1]))</a:t>
            </a:r>
          </a:p>
          <a:p>
            <a:r>
              <a:rPr lang="en-US" sz="2000" dirty="0"/>
              <a:t>h1 = </a:t>
            </a:r>
            <a:r>
              <a:rPr lang="en-US" sz="2000" dirty="0" err="1"/>
              <a:t>tf.sigmoid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(x,W1) + b1)</a:t>
            </a:r>
          </a:p>
          <a:p>
            <a:endParaRPr lang="en-US" sz="2000" b="1" dirty="0"/>
          </a:p>
          <a:p>
            <a:r>
              <a:rPr lang="en-US" sz="2000" b="1" dirty="0"/>
              <a:t># Hidden Layer 2</a:t>
            </a:r>
          </a:p>
          <a:p>
            <a:r>
              <a:rPr lang="en-US" sz="2000" dirty="0"/>
              <a:t>num_hidden2 = 32</a:t>
            </a:r>
          </a:p>
          <a:p>
            <a:r>
              <a:rPr lang="en-US" sz="2000" dirty="0"/>
              <a:t>W2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/>
              <a:t>([num_hidden1,</a:t>
            </a:r>
          </a:p>
          <a:p>
            <a:r>
              <a:rPr lang="en-US" sz="2000" dirty="0"/>
              <a:t>            num_hidden2],</a:t>
            </a:r>
            <a:r>
              <a:rPr lang="en-US" sz="2000" dirty="0" err="1"/>
              <a:t>stddev</a:t>
            </a:r>
            <a:r>
              <a:rPr lang="en-US" sz="2000" dirty="0"/>
              <a:t>=2./</a:t>
            </a:r>
            <a:r>
              <a:rPr lang="en-US" sz="2000" dirty="0" err="1"/>
              <a:t>math.sqrt</a:t>
            </a:r>
            <a:r>
              <a:rPr lang="en-US" sz="2000" dirty="0"/>
              <a:t>(num_hidden1)))</a:t>
            </a:r>
          </a:p>
          <a:p>
            <a:r>
              <a:rPr lang="en-US" sz="2000" dirty="0"/>
              <a:t>b2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(0.2,shape=[num_hidden2]))</a:t>
            </a:r>
          </a:p>
          <a:p>
            <a:r>
              <a:rPr lang="en-US" sz="2000" dirty="0"/>
              <a:t>h2 = </a:t>
            </a:r>
            <a:r>
              <a:rPr lang="en-US" sz="2000" dirty="0" err="1"/>
              <a:t>tf.sigmoid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(h1,W2) + b2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74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55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>
                <a:solidFill>
                  <a:srgbClr val="7030A0"/>
                </a:solidFill>
              </a:rPr>
              <a:t>MSTC_FontReco_FeedForward.ipynb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99592" y="1628800"/>
            <a:ext cx="69847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b="1" dirty="0"/>
              <a:t># Output Layer</a:t>
            </a:r>
          </a:p>
          <a:p>
            <a:r>
              <a:rPr lang="en-US" sz="2000" dirty="0"/>
              <a:t>W3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/>
              <a:t>([num_hidden2, 5],</a:t>
            </a:r>
          </a:p>
          <a:p>
            <a:r>
              <a:rPr lang="en-US" sz="2000" dirty="0"/>
              <a:t>                                   </a:t>
            </a:r>
            <a:r>
              <a:rPr lang="en-US" sz="2000" dirty="0" err="1"/>
              <a:t>stddev</a:t>
            </a:r>
            <a:r>
              <a:rPr lang="en-US" sz="2000" dirty="0"/>
              <a:t>=1./</a:t>
            </a:r>
            <a:r>
              <a:rPr lang="en-US" sz="2000" dirty="0" err="1"/>
              <a:t>math.sqrt</a:t>
            </a:r>
            <a:r>
              <a:rPr lang="en-US" sz="2000" dirty="0"/>
              <a:t>(5)))</a:t>
            </a:r>
          </a:p>
          <a:p>
            <a:r>
              <a:rPr lang="en-US" sz="2000" dirty="0"/>
              <a:t>b3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(0.1,shape=[5]))</a:t>
            </a:r>
          </a:p>
          <a:p>
            <a:endParaRPr lang="en-US" sz="2000" b="1" dirty="0"/>
          </a:p>
          <a:p>
            <a:r>
              <a:rPr lang="en-US" sz="2000" b="1" dirty="0"/>
              <a:t># Just initialize</a:t>
            </a:r>
          </a:p>
          <a:p>
            <a:r>
              <a:rPr lang="en-US" sz="2000" dirty="0" err="1"/>
              <a:t>sess.run</a:t>
            </a:r>
            <a:r>
              <a:rPr lang="en-US" sz="2000" dirty="0"/>
              <a:t>(</a:t>
            </a:r>
            <a:r>
              <a:rPr lang="en-US" sz="2000" dirty="0" err="1"/>
              <a:t>tf.initialize_all_variables</a:t>
            </a:r>
            <a:r>
              <a:rPr lang="en-US" sz="2000" dirty="0"/>
              <a:t>())</a:t>
            </a:r>
          </a:p>
          <a:p>
            <a:endParaRPr lang="en-US" sz="2000" b="1" dirty="0"/>
          </a:p>
          <a:p>
            <a:r>
              <a:rPr lang="en-US" sz="2000" b="1" dirty="0"/>
              <a:t># Define model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tf.nn.softmax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(h2,W3) + b3)</a:t>
            </a:r>
          </a:p>
          <a:p>
            <a:endParaRPr lang="en-US" sz="2000" b="1" dirty="0"/>
          </a:p>
          <a:p>
            <a:r>
              <a:rPr lang="en-US" sz="2000" b="1" dirty="0"/>
              <a:t>### End model specification, begin training code</a:t>
            </a:r>
          </a:p>
        </p:txBody>
      </p:sp>
    </p:spTree>
    <p:extLst>
      <p:ext uri="{BB962C8B-B14F-4D97-AF65-F5344CB8AC3E}">
        <p14:creationId xmlns:p14="http://schemas.microsoft.com/office/powerpoint/2010/main" val="16759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5" name="Rectángulo 4"/>
          <p:cNvSpPr/>
          <p:nvPr/>
        </p:nvSpPr>
        <p:spPr>
          <a:xfrm>
            <a:off x="611560" y="3068960"/>
            <a:ext cx="84249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Use a very generic          as kernel machines (e.g. SVM,  RBF kernel)</a:t>
            </a:r>
          </a:p>
          <a:p>
            <a:pPr marL="742950" lvl="0" indent="-742950">
              <a:buFont typeface="+mj-lt"/>
              <a:buAutoNum type="arabicPeriod"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To manually engineer</a:t>
            </a:r>
          </a:p>
          <a:p>
            <a:pPr marL="742950" lvl="0" indent="-742950">
              <a:buFont typeface="+mj-lt"/>
              <a:buAutoNum type="arabicPeriod"/>
            </a:pPr>
            <a:endParaRPr lang="en-US" sz="3200" dirty="0">
              <a:solidFill>
                <a:prstClr val="black"/>
              </a:solidFill>
            </a:endParaRPr>
          </a:p>
          <a:p>
            <a:pPr marL="742950" lvl="0" indent="-742950">
              <a:buFont typeface="+mj-lt"/>
              <a:buAutoNum type="arabicPeriod"/>
            </a:pPr>
            <a:r>
              <a:rPr lang="en-US" sz="3200" dirty="0" smtClean="0">
                <a:solidFill>
                  <a:prstClr val="black"/>
                </a:solidFill>
              </a:rPr>
              <a:t>The strategy of </a:t>
            </a:r>
            <a:r>
              <a:rPr lang="en-US" sz="3200" b="1" dirty="0" smtClean="0">
                <a:solidFill>
                  <a:prstClr val="black"/>
                </a:solidFill>
              </a:rPr>
              <a:t>deep learning </a:t>
            </a:r>
            <a:r>
              <a:rPr lang="en-US" sz="3200" dirty="0" smtClean="0">
                <a:solidFill>
                  <a:prstClr val="black"/>
                </a:solidFill>
              </a:rPr>
              <a:t>: to learn  </a:t>
            </a:r>
            <a:endParaRPr lang="en-US" sz="1600" b="1" dirty="0">
              <a:solidFill>
                <a:prstClr val="black"/>
              </a:solidFill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426668"/>
              </p:ext>
            </p:extLst>
          </p:nvPr>
        </p:nvGraphicFramePr>
        <p:xfrm>
          <a:off x="5076056" y="4581128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5" name="Ecuación" r:id="rId3" imgW="266400" imgH="203040" progId="Equation.3">
                  <p:embed/>
                </p:oleObj>
              </mc:Choice>
              <mc:Fallback>
                <p:oleObj name="Ecuación" r:id="rId3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4581128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366249"/>
              </p:ext>
            </p:extLst>
          </p:nvPr>
        </p:nvGraphicFramePr>
        <p:xfrm>
          <a:off x="7812360" y="5517232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6" name="Ecuación" r:id="rId5" imgW="266400" imgH="203040" progId="Equation.3">
                  <p:embed/>
                </p:oleObj>
              </mc:Choice>
              <mc:Fallback>
                <p:oleObj name="Ecuación" r:id="rId5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5517232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538557"/>
              </p:ext>
            </p:extLst>
          </p:nvPr>
        </p:nvGraphicFramePr>
        <p:xfrm>
          <a:off x="4572000" y="3068960"/>
          <a:ext cx="73977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7" name="Ecuación" r:id="rId6" imgW="266400" imgH="203040" progId="Equation.3">
                  <p:embed/>
                </p:oleObj>
              </mc:Choice>
              <mc:Fallback>
                <p:oleObj name="Ecuación" r:id="rId6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68960"/>
                        <a:ext cx="739775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705286"/>
              </p:ext>
            </p:extLst>
          </p:nvPr>
        </p:nvGraphicFramePr>
        <p:xfrm>
          <a:off x="3059832" y="1268760"/>
          <a:ext cx="20796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8" name="Ecuación" r:id="rId7" imgW="749160" imgH="228600" progId="Equation.3">
                  <p:embed/>
                </p:oleObj>
              </mc:Choice>
              <mc:Fallback>
                <p:oleObj name="Ecuación" r:id="rId7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268760"/>
                        <a:ext cx="2079625" cy="633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099664"/>
              </p:ext>
            </p:extLst>
          </p:nvPr>
        </p:nvGraphicFramePr>
        <p:xfrm>
          <a:off x="539552" y="2276872"/>
          <a:ext cx="76136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9" name="Ecuación" r:id="rId9" imgW="2743200" imgH="203040" progId="Equation.3">
                  <p:embed/>
                </p:oleObj>
              </mc:Choice>
              <mc:Fallback>
                <p:oleObj name="Ecuación" r:id="rId9" imgW="2743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276872"/>
                        <a:ext cx="7613650" cy="563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3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6672"/>
            <a:ext cx="4241519" cy="28083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339752" y="34290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1229201" y="176875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501008"/>
            <a:ext cx="4464496" cy="2852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2200" y="630002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 rot="16200000">
            <a:off x="3054975" y="4585986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test=red) 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6372200" y="3140968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411760" y="188640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22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3131840" y="188640"/>
            <a:ext cx="284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52736"/>
            <a:ext cx="505707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083090" y="247643"/>
            <a:ext cx="212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56319"/>
            <a:ext cx="8280920" cy="56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79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1600" y="1628800"/>
            <a:ext cx="7772400" cy="2387600"/>
          </a:xfrm>
        </p:spPr>
        <p:txBody>
          <a:bodyPr/>
          <a:lstStyle/>
          <a:p>
            <a:r>
              <a:rPr lang="en-US" altLang="zh-TW" dirty="0" smtClean="0"/>
              <a:t>Deep Learning Architectures</a:t>
            </a:r>
            <a:endParaRPr lang="zh-TW" alt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005064"/>
            <a:ext cx="4077469" cy="25643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"/>
            <a:ext cx="4395504" cy="17008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8640"/>
            <a:ext cx="3678726" cy="18327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2952328" cy="19563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60" y="4797152"/>
            <a:ext cx="3835382" cy="1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1484784"/>
            <a:ext cx="7772400" cy="2387600"/>
          </a:xfrm>
        </p:spPr>
        <p:txBody>
          <a:bodyPr/>
          <a:lstStyle/>
          <a:p>
            <a:r>
              <a:rPr lang="en-US" altLang="zh-TW" dirty="0" smtClean="0"/>
              <a:t>Unsupervised 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48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36712"/>
            <a:ext cx="8108427" cy="48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052736"/>
            <a:ext cx="4248472" cy="4032448"/>
          </a:xfrm>
        </p:spPr>
        <p:txBody>
          <a:bodyPr>
            <a:noAutofit/>
          </a:bodyPr>
          <a:lstStyle/>
          <a:p>
            <a:r>
              <a:rPr lang="en-US" sz="2400" dirty="0" smtClean="0"/>
              <a:t>DBN </a:t>
            </a:r>
            <a:r>
              <a:rPr lang="en-US" sz="2400" dirty="0"/>
              <a:t>is a probabilistic, generative model made up of multiple layers of hidden units.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DBN </a:t>
            </a:r>
            <a:r>
              <a:rPr lang="en-US" sz="2400" dirty="0"/>
              <a:t>can be used to generatively pre-train a DNN T</a:t>
            </a:r>
            <a:r>
              <a:rPr lang="en-US" sz="2400" dirty="0" smtClean="0"/>
              <a:t>he </a:t>
            </a:r>
            <a:r>
              <a:rPr lang="en-US" sz="2400" dirty="0"/>
              <a:t>learned DBN weights as the initial DNN weights. </a:t>
            </a:r>
            <a:endParaRPr lang="en-US" sz="2400" dirty="0" smtClean="0"/>
          </a:p>
          <a:p>
            <a:pPr lvl="1"/>
            <a:r>
              <a:rPr lang="en-US" sz="2000" dirty="0" smtClean="0"/>
              <a:t>Back-propagation later for </a:t>
            </a:r>
            <a:r>
              <a:rPr lang="en-US" sz="2000" dirty="0"/>
              <a:t>fine-tuning of these </a:t>
            </a:r>
            <a:r>
              <a:rPr lang="en-US" sz="2000" dirty="0" smtClean="0"/>
              <a:t>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s://upload.wikimedia.org/wikipedia/commons/thumb/e/e8/Restricted_Boltzmann_machine.svg/220px-Restricted_Boltzmann_machin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2656"/>
            <a:ext cx="3491881" cy="37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755576" y="260648"/>
            <a:ext cx="51171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40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Deep Belief Networks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427984" y="4077072"/>
            <a:ext cx="4572000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A DBN can be efficiently trained in an </a:t>
            </a:r>
            <a:r>
              <a:rPr lang="en-US" b="1" dirty="0"/>
              <a:t>unsupervised, layer-by-layer manner</a:t>
            </a:r>
            <a:r>
              <a:rPr lang="en-US" dirty="0"/>
              <a:t>, where the layers are typically made of </a:t>
            </a:r>
            <a:r>
              <a:rPr lang="en-US" b="1" i="1" dirty="0"/>
              <a:t>restricted Boltzmann machines</a:t>
            </a:r>
            <a:r>
              <a:rPr lang="en-US" b="1" dirty="0"/>
              <a:t> (RBM)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RBM: undirected, generative energy-based model with a "visible" input layer and a hidden layer, and connections between the layers but not within layers</a:t>
            </a:r>
          </a:p>
        </p:txBody>
      </p:sp>
    </p:spTree>
    <p:extLst>
      <p:ext uri="{BB962C8B-B14F-4D97-AF65-F5344CB8AC3E}">
        <p14:creationId xmlns:p14="http://schemas.microsoft.com/office/powerpoint/2010/main" val="3684701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kern="0" dirty="0">
                <a:solidFill>
                  <a:srgbClr val="488493"/>
                </a:solidFill>
                <a:latin typeface="Arial"/>
                <a:ea typeface="黑体"/>
              </a:rPr>
              <a:t>Deep Belief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72816"/>
            <a:ext cx="7886700" cy="17422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an RBM is trained, another RBM is "stacked" atop it, taking its input from the final already-trained layer</a:t>
            </a:r>
            <a:r>
              <a:rPr lang="en-US" dirty="0" smtClean="0"/>
              <a:t>.</a:t>
            </a:r>
          </a:p>
          <a:p>
            <a:r>
              <a:rPr lang="en-US" dirty="0"/>
              <a:t>The new visible layer is initialized to a training vector, and values for the units in the already-trained layers are assigned using the current weights and biases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</a:t>
            </a:r>
            <a:r>
              <a:rPr lang="en-US" dirty="0"/>
              <a:t>whole process is repeated until some desired stopping criterion is </a:t>
            </a:r>
            <a:r>
              <a:rPr lang="en-US" dirty="0" smtClean="0"/>
              <a:t>met.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149080"/>
            <a:ext cx="4652466" cy="22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538px-Autoencoder6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484784"/>
            <a:ext cx="4247515" cy="472884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43808" y="404664"/>
            <a:ext cx="30941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A</a:t>
            </a:r>
            <a:r>
              <a:rPr kumimoji="0" lang="en-US" altLang="zh-CN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88493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utoencoder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8734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538px-Autoencoder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72816"/>
            <a:ext cx="2781180" cy="30963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43808" y="404664"/>
            <a:ext cx="30941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A</a:t>
            </a:r>
            <a:r>
              <a:rPr lang="en-US" altLang="zh-CN" sz="4000" kern="0" dirty="0" err="1">
                <a:solidFill>
                  <a:srgbClr val="488493"/>
                </a:solidFill>
                <a:latin typeface="Arial"/>
                <a:ea typeface="黑体"/>
                <a:cs typeface="+mj-cs"/>
              </a:rPr>
              <a:t>utoenco</a:t>
            </a:r>
            <a:r>
              <a:rPr kumimoji="0" lang="en-US" altLang="zh-CN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88493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der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9552" y="2060848"/>
            <a:ext cx="4572000" cy="26756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4B4B4B"/>
                </a:solidFill>
                <a:latin typeface="Arial"/>
                <a:ea typeface="黑体"/>
              </a:rPr>
              <a:t>Reduce </a:t>
            </a:r>
            <a:r>
              <a:rPr lang="en-US" altLang="zh-CN" sz="2400" dirty="0" smtClean="0">
                <a:solidFill>
                  <a:srgbClr val="4B4B4B"/>
                </a:solidFill>
                <a:latin typeface="Arial"/>
                <a:ea typeface="黑体"/>
              </a:rPr>
              <a:t>dimensionality</a:t>
            </a:r>
            <a:r>
              <a:rPr lang="en-US" altLang="zh-CN" dirty="0">
                <a:solidFill>
                  <a:srgbClr val="4B4B4B"/>
                </a:solidFill>
                <a:latin typeface="Arial"/>
                <a:ea typeface="黑体"/>
              </a:rPr>
              <a:t>, </a:t>
            </a:r>
            <a:r>
              <a:rPr lang="en-US" altLang="zh-CN" sz="2400" dirty="0">
                <a:solidFill>
                  <a:srgbClr val="4B4B4B"/>
                </a:solidFill>
                <a:latin typeface="Arial"/>
                <a:ea typeface="黑体"/>
              </a:rPr>
              <a:t>something in common with PCA, but focus more on the reconstruction of the </a:t>
            </a:r>
            <a:r>
              <a:rPr lang="en-US" altLang="zh-CN" sz="2400" dirty="0" smtClean="0">
                <a:solidFill>
                  <a:srgbClr val="4B4B4B"/>
                </a:solidFill>
                <a:latin typeface="Arial"/>
                <a:ea typeface="黑体"/>
              </a:rPr>
              <a:t>input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altLang="zh-CN" sz="2400" dirty="0" smtClean="0">
              <a:solidFill>
                <a:srgbClr val="4B4B4B"/>
              </a:solidFill>
              <a:latin typeface="Arial"/>
              <a:ea typeface="黑体"/>
            </a:endParaRP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4B4B4B"/>
                </a:solidFill>
                <a:latin typeface="Arial"/>
                <a:ea typeface="黑体"/>
              </a:rPr>
              <a:t>Retrieve </a:t>
            </a:r>
            <a:r>
              <a:rPr lang="en-US" altLang="zh-CN" sz="2400" dirty="0">
                <a:solidFill>
                  <a:srgbClr val="4B4B4B"/>
                </a:solidFill>
                <a:latin typeface="Arial"/>
                <a:ea typeface="黑体"/>
              </a:rPr>
              <a:t>high level features using </a:t>
            </a:r>
            <a:r>
              <a:rPr lang="en-US" altLang="zh-CN" sz="2400" dirty="0">
                <a:solidFill>
                  <a:srgbClr val="0070C0"/>
                </a:solidFill>
                <a:latin typeface="Arial"/>
                <a:ea typeface="黑体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98046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6343124" y="4323738"/>
            <a:ext cx="746342" cy="23397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82948" name="Picture 4" descr="http://i.imgur.com/Wux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79" y="261184"/>
            <a:ext cx="4606925" cy="257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465885" y="163249"/>
            <a:ext cx="2189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Hand-crafted 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kernel function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7732" y="1221339"/>
            <a:ext cx="129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 smtClean="0">
                <a:solidFill>
                  <a:srgbClr val="0000FF"/>
                </a:solidFill>
              </a:rPr>
              <a:t>SVM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5715" y="2695371"/>
            <a:ext cx="5355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Source of image: </a:t>
            </a:r>
            <a:r>
              <a:rPr lang="zh-TW" altLang="en-US" dirty="0" smtClean="0">
                <a:solidFill>
                  <a:prstClr val="black"/>
                </a:solidFill>
              </a:rPr>
              <a:t>http</a:t>
            </a:r>
            <a:r>
              <a:rPr lang="zh-TW" altLang="en-US" dirty="0">
                <a:solidFill>
                  <a:prstClr val="black"/>
                </a:solidFill>
              </a:rPr>
              <a:t>://www.gipsa-lab.grenoble-inp.fr/transfert/seminaire/455_Kadri2013Gipsa-lab.pdf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35534" y="1702653"/>
            <a:ext cx="204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Apply simple classifier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433666" y="594377"/>
            <a:ext cx="709126" cy="139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5747657" y="1376417"/>
            <a:ext cx="758696" cy="60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289231" y="3045217"/>
            <a:ext cx="3265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srgbClr val="0000FF"/>
                </a:solidFill>
              </a:rPr>
              <a:t>Deep Learning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97627" y="4326945"/>
            <a:ext cx="498951" cy="2363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06350" y="4379363"/>
            <a:ext cx="746342" cy="2284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34848" y="4407004"/>
            <a:ext cx="746342" cy="2283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23247" y="4407004"/>
            <a:ext cx="498951" cy="22402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6671139" y="5427783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780455" y="6349823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647255" y="4648980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491635" y="512469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97453" y="455436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/>
          </p:nvPr>
        </p:nvGraphicFramePr>
        <p:xfrm>
          <a:off x="1510152" y="445911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152" y="445911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1515448" y="5041847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448" y="5041847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橢圓 28"/>
          <p:cNvSpPr/>
          <p:nvPr/>
        </p:nvSpPr>
        <p:spPr>
          <a:xfrm>
            <a:off x="2703460" y="439036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2705802" y="5168935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2694169" y="6073097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 rot="5400000">
            <a:off x="2690010" y="562683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01160" y="619860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1498044" y="6102350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1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044" y="6102350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字方塊 34"/>
          <p:cNvSpPr txBox="1"/>
          <p:nvPr/>
        </p:nvSpPr>
        <p:spPr>
          <a:xfrm rot="5400000">
            <a:off x="1357695" y="56364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360176" y="437125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6362518" y="513116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6369546" y="605398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6340950" y="562682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47" name="直線單箭頭接點 46"/>
          <p:cNvCxnSpPr>
            <a:stCxn id="29" idx="6"/>
          </p:cNvCxnSpPr>
          <p:nvPr/>
        </p:nvCxnSpPr>
        <p:spPr>
          <a:xfrm>
            <a:off x="3277618" y="467744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3277618" y="546919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268327" y="636731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30" idx="6"/>
          </p:cNvCxnSpPr>
          <p:nvPr/>
        </p:nvCxnSpPr>
        <p:spPr>
          <a:xfrm flipV="1">
            <a:off x="3279960" y="467744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9" idx="6"/>
          </p:cNvCxnSpPr>
          <p:nvPr/>
        </p:nvCxnSpPr>
        <p:spPr>
          <a:xfrm>
            <a:off x="3277618" y="467744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9" idx="6"/>
          </p:cNvCxnSpPr>
          <p:nvPr/>
        </p:nvCxnSpPr>
        <p:spPr>
          <a:xfrm>
            <a:off x="3277618" y="4677444"/>
            <a:ext cx="732113" cy="1682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0" idx="6"/>
          </p:cNvCxnSpPr>
          <p:nvPr/>
        </p:nvCxnSpPr>
        <p:spPr>
          <a:xfrm>
            <a:off x="3279960" y="5456014"/>
            <a:ext cx="729771" cy="904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31" idx="6"/>
          </p:cNvCxnSpPr>
          <p:nvPr/>
        </p:nvCxnSpPr>
        <p:spPr>
          <a:xfrm flipV="1">
            <a:off x="3268327" y="4677444"/>
            <a:ext cx="750695" cy="1682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31" idx="6"/>
          </p:cNvCxnSpPr>
          <p:nvPr/>
        </p:nvCxnSpPr>
        <p:spPr>
          <a:xfrm flipV="1">
            <a:off x="3268327" y="5456014"/>
            <a:ext cx="753037" cy="9041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endCxn id="29" idx="2"/>
          </p:cNvCxnSpPr>
          <p:nvPr/>
        </p:nvCxnSpPr>
        <p:spPr>
          <a:xfrm flipV="1">
            <a:off x="1844060" y="4677444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26" idx="3"/>
            <a:endCxn id="30" idx="2"/>
          </p:cNvCxnSpPr>
          <p:nvPr/>
        </p:nvCxnSpPr>
        <p:spPr>
          <a:xfrm>
            <a:off x="1840353" y="4725818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26" idx="3"/>
            <a:endCxn id="31" idx="2"/>
          </p:cNvCxnSpPr>
          <p:nvPr/>
        </p:nvCxnSpPr>
        <p:spPr>
          <a:xfrm>
            <a:off x="1840353" y="4725818"/>
            <a:ext cx="853816" cy="1634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28" idx="3"/>
            <a:endCxn id="29" idx="2"/>
          </p:cNvCxnSpPr>
          <p:nvPr/>
        </p:nvCxnSpPr>
        <p:spPr>
          <a:xfrm flipV="1">
            <a:off x="1867873" y="4677444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5" idx="3"/>
            <a:endCxn id="30" idx="2"/>
          </p:cNvCxnSpPr>
          <p:nvPr/>
        </p:nvCxnSpPr>
        <p:spPr>
          <a:xfrm>
            <a:off x="1834535" y="5296147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25" idx="3"/>
            <a:endCxn id="31" idx="2"/>
          </p:cNvCxnSpPr>
          <p:nvPr/>
        </p:nvCxnSpPr>
        <p:spPr>
          <a:xfrm>
            <a:off x="1834535" y="5296147"/>
            <a:ext cx="859634" cy="10640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34" idx="3"/>
            <a:endCxn id="29" idx="2"/>
          </p:cNvCxnSpPr>
          <p:nvPr/>
        </p:nvCxnSpPr>
        <p:spPr>
          <a:xfrm flipV="1">
            <a:off x="1906032" y="4677444"/>
            <a:ext cx="797428" cy="1669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4" idx="3"/>
            <a:endCxn id="30" idx="2"/>
          </p:cNvCxnSpPr>
          <p:nvPr/>
        </p:nvCxnSpPr>
        <p:spPr>
          <a:xfrm flipV="1">
            <a:off x="1906032" y="5456014"/>
            <a:ext cx="799770" cy="8908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34" idx="3"/>
            <a:endCxn id="31" idx="2"/>
          </p:cNvCxnSpPr>
          <p:nvPr/>
        </p:nvCxnSpPr>
        <p:spPr>
          <a:xfrm>
            <a:off x="1879663" y="6346770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 rot="5400000">
            <a:off x="7639815" y="565614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708910" y="430912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697627" y="5107340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2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7697627" y="604972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err="1">
                <a:solidFill>
                  <a:prstClr val="black"/>
                </a:solidFill>
              </a:rPr>
              <a:t>M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84" name="橢圓 83"/>
          <p:cNvSpPr/>
          <p:nvPr/>
        </p:nvSpPr>
        <p:spPr>
          <a:xfrm>
            <a:off x="4925260" y="4351087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4927602" y="5129657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6" name="橢圓 85"/>
          <p:cNvSpPr/>
          <p:nvPr/>
        </p:nvSpPr>
        <p:spPr>
          <a:xfrm>
            <a:off x="4915969" y="6033819"/>
            <a:ext cx="574158" cy="5741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 rot="5400000">
            <a:off x="4928821" y="560720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88" name="直線單箭頭接點 87"/>
          <p:cNvCxnSpPr/>
          <p:nvPr/>
        </p:nvCxnSpPr>
        <p:spPr>
          <a:xfrm>
            <a:off x="5603008" y="465689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5603008" y="544865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5593717" y="6346770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5605350" y="4656899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5603008" y="4656899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5603008" y="4656899"/>
            <a:ext cx="706655" cy="17032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5605350" y="5435469"/>
            <a:ext cx="737774" cy="924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 flipV="1">
            <a:off x="5603008" y="4656899"/>
            <a:ext cx="741404" cy="1663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flipV="1">
            <a:off x="5603008" y="5435469"/>
            <a:ext cx="743746" cy="9318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4084180" y="435108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4063249" y="512965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4077127" y="599183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53" name="文字方塊 82952"/>
              <p:cNvSpPr txBox="1"/>
              <p:nvPr/>
            </p:nvSpPr>
            <p:spPr>
              <a:xfrm>
                <a:off x="701966" y="5166173"/>
                <a:ext cx="6490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2953" name="文字方塊 829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6" y="5166173"/>
                <a:ext cx="64907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5477928" y="3779149"/>
                <a:ext cx="6490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28" y="3779149"/>
                <a:ext cx="649077" cy="523220"/>
              </a:xfrm>
              <a:prstGeom prst="rect">
                <a:avLst/>
              </a:prstGeom>
              <a:blipFill rotWithShape="0">
                <a:blip r:embed="rId11"/>
                <a:stretch>
                  <a:fillRect r="-24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線單箭頭接點 105"/>
          <p:cNvCxnSpPr/>
          <p:nvPr/>
        </p:nvCxnSpPr>
        <p:spPr>
          <a:xfrm flipH="1">
            <a:off x="6647256" y="3820203"/>
            <a:ext cx="584687" cy="542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/>
          <p:cNvSpPr txBox="1"/>
          <p:nvPr/>
        </p:nvSpPr>
        <p:spPr>
          <a:xfrm>
            <a:off x="7264376" y="3419922"/>
            <a:ext cx="204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simple classifier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82958" name="左大括弧 82957"/>
          <p:cNvSpPr/>
          <p:nvPr/>
        </p:nvSpPr>
        <p:spPr>
          <a:xfrm rot="5400000">
            <a:off x="4016860" y="2757001"/>
            <a:ext cx="160984" cy="3133695"/>
          </a:xfrm>
          <a:prstGeom prst="leftBrace">
            <a:avLst>
              <a:gd name="adj1" fmla="val 171734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2600523" y="3624255"/>
            <a:ext cx="296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Learnable kernel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236296" y="188640"/>
            <a:ext cx="1794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From: DL Tutorial</a:t>
            </a:r>
          </a:p>
          <a:p>
            <a:r>
              <a:rPr lang="en-US" altLang="zh-TW" b="1" i="1" dirty="0" smtClean="0"/>
              <a:t>Hung-</a:t>
            </a:r>
            <a:r>
              <a:rPr lang="en-US" altLang="zh-TW" b="1" i="1" dirty="0" err="1" smtClean="0"/>
              <a:t>yi</a:t>
            </a:r>
            <a:r>
              <a:rPr lang="en-US" altLang="zh-TW" b="1" i="1" dirty="0" smtClean="0"/>
              <a:t> </a:t>
            </a:r>
            <a:r>
              <a:rPr lang="en-US" altLang="zh-TW" b="1" i="1" dirty="0"/>
              <a:t>Lee</a:t>
            </a:r>
            <a:endParaRPr lang="zh-TW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7349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5" grpId="0"/>
      <p:bldP spid="110" grpId="0"/>
      <p:bldP spid="82958" grpId="0" animBg="1"/>
      <p:bldP spid="1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20538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87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0688"/>
            <a:ext cx="715975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6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24744"/>
            <a:ext cx="6730748" cy="396044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79712" y="188640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  <a:latin typeface="Arial-BoldMT"/>
              </a:rPr>
              <a:t>Avoiding Trivial Identity</a:t>
            </a:r>
            <a:r>
              <a:rPr lang="en-US" sz="3600" dirty="0" smtClean="0">
                <a:solidFill>
                  <a:prstClr val="black"/>
                </a:solidFill>
                <a:latin typeface="ArialMT"/>
              </a:rPr>
              <a:t> 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611560" y="5373216"/>
            <a:ext cx="8064896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prstClr val="black"/>
                </a:solidFill>
                <a:latin typeface="Calibri" panose="020F0502020204030204"/>
              </a:rPr>
              <a:t>Vincent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et al. (2010), “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a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good representation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 is one that can be obtained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robustly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 from a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corrupted input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and that will be useful for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recovering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 the corresponding </a:t>
            </a:r>
            <a:r>
              <a:rPr lang="en-US" sz="2100" b="1" i="1" dirty="0">
                <a:solidFill>
                  <a:prstClr val="black"/>
                </a:solidFill>
                <a:latin typeface="Calibri" panose="020F0502020204030204"/>
              </a:rPr>
              <a:t>clean input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.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4294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48680"/>
            <a:ext cx="773800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99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41101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6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10490" y="476672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Roboto-Bold"/>
              </a:rPr>
              <a:t>Compression </a:t>
            </a:r>
            <a:r>
              <a:rPr lang="en-US" sz="2800" b="1" dirty="0">
                <a:latin typeface="Roboto-Bold"/>
              </a:rPr>
              <a:t>as </a:t>
            </a:r>
            <a:r>
              <a:rPr lang="en-US" sz="2800" b="1" dirty="0" smtClean="0">
                <a:latin typeface="Roboto-Bold"/>
              </a:rPr>
              <a:t>implicit generative modeling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229200"/>
            <a:ext cx="3168352" cy="8067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556792"/>
            <a:ext cx="2895676" cy="18621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06" y="3861048"/>
            <a:ext cx="4301098" cy="18889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3191915" cy="25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05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Supervised:</a:t>
            </a:r>
            <a:endParaRPr lang="en-US" altLang="zh-TW" dirty="0"/>
          </a:p>
        </p:txBody>
      </p:sp>
      <p:sp>
        <p:nvSpPr>
          <p:cNvPr id="3" name="Rectángulo 2"/>
          <p:cNvSpPr/>
          <p:nvPr/>
        </p:nvSpPr>
        <p:spPr>
          <a:xfrm>
            <a:off x="539552" y="321297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Feed Forward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CNN: Convolutional </a:t>
            </a: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Neural Network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RNN: </a:t>
            </a:r>
            <a:r>
              <a:rPr lang="en-US" altLang="zh-TW" sz="28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Recurrent Neural </a:t>
            </a:r>
            <a:r>
              <a:rPr lang="en-US" altLang="zh-TW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N</a:t>
            </a:r>
            <a:r>
              <a:rPr lang="en-US" altLang="zh-TW" sz="28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etwork, LSTM, GRU..</a:t>
            </a:r>
            <a:endParaRPr lang="en-US" altLang="zh-TW" sz="2800" kern="0" dirty="0">
              <a:solidFill>
                <a:srgbClr val="488493"/>
              </a:solidFill>
              <a:latin typeface="Arial"/>
              <a:ea typeface="黑体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…</a:t>
            </a:r>
            <a:endParaRPr lang="en-US" sz="2800" kern="0" dirty="0">
              <a:solidFill>
                <a:srgbClr val="488493"/>
              </a:solidFill>
              <a:latin typeface="Arial"/>
              <a:ea typeface="黑体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35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 = Learning Hierarchical Representations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02" y="2080023"/>
            <a:ext cx="6571059" cy="3920728"/>
          </a:xfrm>
        </p:spPr>
      </p:pic>
    </p:spTree>
    <p:extLst>
      <p:ext uri="{BB962C8B-B14F-4D97-AF65-F5344CB8AC3E}">
        <p14:creationId xmlns:p14="http://schemas.microsoft.com/office/powerpoint/2010/main" val="371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kern="0" dirty="0" smtClean="0">
                <a:solidFill>
                  <a:srgbClr val="488493"/>
                </a:solidFill>
                <a:latin typeface="Arial"/>
                <a:ea typeface="黑体"/>
              </a:rPr>
              <a:t>CNN</a:t>
            </a:r>
            <a:r>
              <a:rPr lang="en-US" altLang="zh-TW" sz="3600" kern="0" dirty="0">
                <a:solidFill>
                  <a:srgbClr val="488493"/>
                </a:solidFill>
                <a:latin typeface="Arial"/>
                <a:ea typeface="黑体"/>
              </a:rPr>
              <a:t>: Convolutional Neural Network </a:t>
            </a:r>
            <a:br>
              <a:rPr lang="en-US" altLang="zh-TW" sz="3600" kern="0" dirty="0">
                <a:solidFill>
                  <a:srgbClr val="488493"/>
                </a:solidFill>
                <a:latin typeface="Arial"/>
                <a:ea typeface="黑体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24744"/>
            <a:ext cx="78867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b="1" i="1" dirty="0" smtClean="0"/>
              <a:t>Convolutional Neural Network </a:t>
            </a:r>
            <a:r>
              <a:rPr lang="en-US" sz="2800" dirty="0" smtClean="0"/>
              <a:t>organizes neurons based on animal’s visual cortex system, which allows for learning patterns at both local level and global level.</a:t>
            </a:r>
          </a:p>
          <a:p>
            <a:pPr lvl="1"/>
            <a:r>
              <a:rPr lang="en-US" dirty="0"/>
              <a:t>Y. </a:t>
            </a:r>
            <a:r>
              <a:rPr lang="en-US" dirty="0" err="1"/>
              <a:t>LeCun</a:t>
            </a:r>
            <a:r>
              <a:rPr lang="en-US" dirty="0"/>
              <a:t>, L. </a:t>
            </a:r>
            <a:r>
              <a:rPr lang="en-US" dirty="0" err="1"/>
              <a:t>Bottou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 and P. </a:t>
            </a:r>
            <a:r>
              <a:rPr lang="en-US" dirty="0" err="1"/>
              <a:t>Haffner</a:t>
            </a:r>
            <a:r>
              <a:rPr lang="en-US" dirty="0"/>
              <a:t>: Gradient-Based Learning Applied to Document Recognition, Proceedings of the IEEE, 86(11):2278-2324, November 1998</a:t>
            </a:r>
          </a:p>
        </p:txBody>
      </p:sp>
    </p:spTree>
    <p:extLst>
      <p:ext uri="{BB962C8B-B14F-4D97-AF65-F5344CB8AC3E}">
        <p14:creationId xmlns:p14="http://schemas.microsoft.com/office/powerpoint/2010/main" val="3593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50" y="1633538"/>
            <a:ext cx="6707981" cy="42648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886700" cy="772515"/>
          </a:xfrm>
        </p:spPr>
        <p:txBody>
          <a:bodyPr>
            <a:noAutofit/>
          </a:bodyPr>
          <a:lstStyle/>
          <a:p>
            <a:r>
              <a:rPr lang="en-US" sz="2400" b="1" dirty="0"/>
              <a:t>The Mammalian Visual Cortex Inspires CNN</a:t>
            </a:r>
          </a:p>
        </p:txBody>
      </p:sp>
      <p:sp>
        <p:nvSpPr>
          <p:cNvPr id="3" name="Rectangle 2"/>
          <p:cNvSpPr/>
          <p:nvPr/>
        </p:nvSpPr>
        <p:spPr>
          <a:xfrm>
            <a:off x="2473031" y="2408958"/>
            <a:ext cx="2715491" cy="283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3207" y="4819650"/>
            <a:ext cx="55656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3802" y="2724646"/>
            <a:ext cx="66556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7" y="2408958"/>
            <a:ext cx="1288292" cy="28332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696" y="1878044"/>
            <a:ext cx="146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Convolutional Neural Net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1648258" y="3584210"/>
            <a:ext cx="775091" cy="363474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980728"/>
            <a:ext cx="7776864" cy="65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</a:rPr>
              <a:t>The DL approach: learn</a:t>
            </a:r>
            <a:endParaRPr lang="en-US" b="1" dirty="0"/>
          </a:p>
        </p:txBody>
      </p:sp>
      <p:sp>
        <p:nvSpPr>
          <p:cNvPr id="5" name="Rectángulo 4"/>
          <p:cNvSpPr/>
          <p:nvPr/>
        </p:nvSpPr>
        <p:spPr>
          <a:xfrm>
            <a:off x="539552" y="1700808"/>
            <a:ext cx="8424936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3200" dirty="0" smtClean="0">
                <a:solidFill>
                  <a:prstClr val="black"/>
                </a:solidFill>
              </a:rPr>
              <a:t>…from a broad class of functions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prstClr val="black"/>
              </a:solidFill>
            </a:endParaRPr>
          </a:p>
          <a:p>
            <a:pPr lvl="0"/>
            <a:endParaRPr 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148993"/>
              </p:ext>
            </p:extLst>
          </p:nvPr>
        </p:nvGraphicFramePr>
        <p:xfrm>
          <a:off x="5076056" y="1052736"/>
          <a:ext cx="8810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Ecuación" r:id="rId3" imgW="317160" imgH="203040" progId="Equation.3">
                  <p:embed/>
                </p:oleObj>
              </mc:Choice>
              <mc:Fallback>
                <p:oleObj name="Ecuación" r:id="rId3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1052736"/>
                        <a:ext cx="881062" cy="563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1028" descr="neur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85461"/>
            <a:ext cx="7416824" cy="45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86" y="1527130"/>
            <a:ext cx="6092429" cy="4300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Building-blocks for CNN’s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6462" y="4547185"/>
            <a:ext cx="1861460" cy="4844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6751" y="5174525"/>
            <a:ext cx="1927469" cy="340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9540" y="3561262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Feature maps are trained with neurons.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39540" y="2483370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black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5970" y="4436393"/>
            <a:ext cx="1259640" cy="300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40112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CNN Architecture: </a:t>
            </a:r>
            <a:r>
              <a:rPr lang="en-US" b="1" dirty="0" smtClean="0"/>
              <a:t>Pooling Layer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70"/>
            <a:ext cx="7886700" cy="1647093"/>
          </a:xfrm>
        </p:spPr>
        <p:txBody>
          <a:bodyPr>
            <a:noAutofit/>
          </a:bodyPr>
          <a:lstStyle/>
          <a:p>
            <a:r>
              <a:rPr lang="en-US" sz="1800" dirty="0"/>
              <a:t>Intuition: to progressively reduce the spatial size of the representation to reduce the amount of parameters and computation in the network, and hence to also control overfitting</a:t>
            </a:r>
          </a:p>
          <a:p>
            <a:r>
              <a:rPr lang="en-US" sz="1800" dirty="0"/>
              <a:t>Pooling partitions the input image into a set of non-overlapping rectangles and, for each such sub-region, outputs the maximum value of the features in that region.</a:t>
            </a:r>
          </a:p>
          <a:p>
            <a:endParaRPr lang="en-US" sz="1800" dirty="0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86" y="3876217"/>
            <a:ext cx="2560049" cy="20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935" y="3876217"/>
            <a:ext cx="4328725" cy="20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93932" y="3828868"/>
            <a:ext cx="139797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02688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24744"/>
            <a:ext cx="5921558" cy="4362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748464" cy="994172"/>
          </a:xfrm>
        </p:spPr>
        <p:txBody>
          <a:bodyPr>
            <a:normAutofit/>
          </a:bodyPr>
          <a:lstStyle/>
          <a:p>
            <a:r>
              <a:rPr lang="en-US" sz="3600" kern="0" dirty="0">
                <a:solidFill>
                  <a:srgbClr val="488493"/>
                </a:solidFill>
                <a:latin typeface="Arial"/>
                <a:ea typeface="黑体"/>
              </a:rPr>
              <a:t>Full </a:t>
            </a:r>
            <a:r>
              <a:rPr lang="en-US" sz="3600" kern="0" dirty="0" smtClean="0">
                <a:solidFill>
                  <a:srgbClr val="488493"/>
                </a:solidFill>
                <a:latin typeface="Arial"/>
                <a:ea typeface="黑体"/>
              </a:rPr>
              <a:t>CNN</a:t>
            </a:r>
            <a:endParaRPr lang="en-US" sz="3100" kern="0" dirty="0">
              <a:solidFill>
                <a:srgbClr val="488493"/>
              </a:solidFill>
              <a:latin typeface="Arial"/>
              <a:ea typeface="黑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9279" y="2400299"/>
            <a:ext cx="712054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3675" y="3668172"/>
            <a:ext cx="836129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79512" y="5661248"/>
            <a:ext cx="878497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1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See:</a:t>
            </a:r>
          </a:p>
          <a:p>
            <a:r>
              <a:rPr lang="en-US" sz="3100" kern="0" dirty="0" smtClean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https</a:t>
            </a:r>
            <a:r>
              <a:rPr lang="en-US" sz="3100" kern="0" dirty="0">
                <a:solidFill>
                  <a:srgbClr val="488493"/>
                </a:solidFill>
                <a:latin typeface="Arial"/>
                <a:ea typeface="黑体"/>
                <a:cs typeface="+mj-cs"/>
              </a:rPr>
              <a:t>://deeplearning4j.org/convolutionalnets.html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4931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 smtClean="0">
                <a:solidFill>
                  <a:srgbClr val="7030A0"/>
                </a:solidFill>
              </a:rPr>
              <a:t>MSTC_FontReco_CNN.ipynb</a:t>
            </a:r>
            <a:r>
              <a:rPr lang="en-US" sz="2800" b="1" dirty="0" smtClean="0">
                <a:solidFill>
                  <a:srgbClr val="7030A0"/>
                </a:solidFill>
              </a:rPr>
              <a:t> (I)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7584" y="1268760"/>
            <a:ext cx="806489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# </a:t>
            </a:r>
            <a:r>
              <a:rPr lang="en-US" sz="2000" b="1" dirty="0"/>
              <a:t>Conv layer 1</a:t>
            </a:r>
          </a:p>
          <a:p>
            <a:r>
              <a:rPr lang="en-US" sz="2000" dirty="0" err="1"/>
              <a:t>num_filters</a:t>
            </a:r>
            <a:r>
              <a:rPr lang="en-US" sz="2000" dirty="0"/>
              <a:t> = 4</a:t>
            </a:r>
          </a:p>
          <a:p>
            <a:r>
              <a:rPr lang="en-US" sz="2000" dirty="0" err="1"/>
              <a:t>winx</a:t>
            </a:r>
            <a:r>
              <a:rPr lang="en-US" sz="2000" dirty="0"/>
              <a:t> = 5</a:t>
            </a:r>
          </a:p>
          <a:p>
            <a:r>
              <a:rPr lang="en-US" sz="2000" dirty="0"/>
              <a:t>winy = 5</a:t>
            </a:r>
          </a:p>
          <a:p>
            <a:r>
              <a:rPr lang="en-US" sz="2000" dirty="0"/>
              <a:t>W1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 smtClean="0"/>
              <a:t>([</a:t>
            </a:r>
            <a:r>
              <a:rPr lang="en-US" sz="2000" dirty="0" err="1"/>
              <a:t>winx</a:t>
            </a:r>
            <a:r>
              <a:rPr lang="en-US" sz="2000" dirty="0"/>
              <a:t>, winy, 1 , </a:t>
            </a:r>
            <a:r>
              <a:rPr lang="en-US" sz="2000" dirty="0" err="1"/>
              <a:t>num_filters</a:t>
            </a:r>
            <a:r>
              <a:rPr lang="en-US" sz="2000" dirty="0" smtClean="0"/>
              <a:t>], </a:t>
            </a:r>
            <a:r>
              <a:rPr lang="en-US" sz="2000" dirty="0" err="1" smtClean="0"/>
              <a:t>stddev</a:t>
            </a:r>
            <a:r>
              <a:rPr lang="en-US" sz="2000" dirty="0" smtClean="0"/>
              <a:t>=1</a:t>
            </a:r>
            <a:r>
              <a:rPr lang="en-US" sz="2000" dirty="0"/>
              <a:t>./</a:t>
            </a:r>
            <a:r>
              <a:rPr lang="en-US" sz="2000" dirty="0" err="1"/>
              <a:t>math.sqrt</a:t>
            </a:r>
            <a:r>
              <a:rPr lang="en-US" sz="2000" dirty="0"/>
              <a:t>(</a:t>
            </a:r>
            <a:r>
              <a:rPr lang="en-US" sz="2000" dirty="0" err="1"/>
              <a:t>winx</a:t>
            </a:r>
            <a:r>
              <a:rPr lang="en-US" sz="2000" dirty="0"/>
              <a:t>*winy</a:t>
            </a:r>
            <a:r>
              <a:rPr lang="en-US" sz="2000" dirty="0" smtClean="0"/>
              <a:t>)))</a:t>
            </a:r>
          </a:p>
          <a:p>
            <a:endParaRPr lang="en-US" sz="2000" dirty="0"/>
          </a:p>
          <a:p>
            <a:r>
              <a:rPr lang="en-US" sz="2000" dirty="0"/>
              <a:t>b1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</a:t>
            </a:r>
            <a:r>
              <a:rPr lang="en-US" sz="2000" dirty="0" smtClean="0"/>
              <a:t>, </a:t>
            </a:r>
            <a:r>
              <a:rPr lang="en-US" sz="2000" dirty="0"/>
              <a:t>shape=[</a:t>
            </a:r>
            <a:r>
              <a:rPr lang="en-US" sz="2000" dirty="0" err="1"/>
              <a:t>num_filters</a:t>
            </a:r>
            <a:r>
              <a:rPr lang="en-US" sz="2000" dirty="0" smtClean="0"/>
              <a:t>]))</a:t>
            </a:r>
          </a:p>
          <a:p>
            <a:endParaRPr lang="en-US" sz="2000" dirty="0"/>
          </a:p>
          <a:p>
            <a:r>
              <a:rPr lang="en-US" sz="2000" b="1" dirty="0"/>
              <a:t># 5x5 convolution, pad with zeros on edges</a:t>
            </a:r>
          </a:p>
          <a:p>
            <a:r>
              <a:rPr lang="en-US" sz="2000" dirty="0" err="1"/>
              <a:t>xw</a:t>
            </a:r>
            <a:r>
              <a:rPr lang="en-US" sz="2000" dirty="0"/>
              <a:t> = tf.nn.conv2d(</a:t>
            </a:r>
            <a:r>
              <a:rPr lang="en-US" sz="2000" dirty="0" err="1"/>
              <a:t>x_im</a:t>
            </a:r>
            <a:r>
              <a:rPr lang="en-US" sz="2000" dirty="0"/>
              <a:t>, </a:t>
            </a:r>
            <a:r>
              <a:rPr lang="en-US" sz="2000" dirty="0" smtClean="0"/>
              <a:t>W1, strides</a:t>
            </a:r>
            <a:r>
              <a:rPr lang="en-US" sz="2000" dirty="0"/>
              <a:t>=[1, 1, 1, 1</a:t>
            </a:r>
            <a:r>
              <a:rPr lang="en-US" sz="2000" dirty="0" smtClean="0"/>
              <a:t>], padding</a:t>
            </a:r>
            <a:r>
              <a:rPr lang="en-US" sz="2000" dirty="0"/>
              <a:t>='SAME</a:t>
            </a:r>
            <a:r>
              <a:rPr lang="en-US" sz="2000" dirty="0" smtClean="0"/>
              <a:t>')</a:t>
            </a:r>
          </a:p>
          <a:p>
            <a:endParaRPr lang="en-US" sz="2000" dirty="0"/>
          </a:p>
          <a:p>
            <a:r>
              <a:rPr lang="en-US" sz="2000" dirty="0"/>
              <a:t>h1 = </a:t>
            </a:r>
            <a:r>
              <a:rPr lang="en-US" sz="2000" b="1" dirty="0" err="1"/>
              <a:t>tf.nn.relu</a:t>
            </a:r>
            <a:r>
              <a:rPr lang="en-US" sz="2000" dirty="0"/>
              <a:t>(</a:t>
            </a:r>
            <a:r>
              <a:rPr lang="en-US" sz="2000" dirty="0" err="1"/>
              <a:t>xw</a:t>
            </a:r>
            <a:r>
              <a:rPr lang="en-US" sz="2000" dirty="0"/>
              <a:t> + b1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b="1" dirty="0"/>
              <a:t># 2x2 Max pooling, no padding on edges</a:t>
            </a:r>
          </a:p>
          <a:p>
            <a:r>
              <a:rPr lang="en-US" sz="2000" dirty="0"/>
              <a:t>p1 = </a:t>
            </a:r>
            <a:r>
              <a:rPr lang="en-US" sz="2000" dirty="0" err="1"/>
              <a:t>tf.nn.max_pool</a:t>
            </a:r>
            <a:r>
              <a:rPr lang="en-US" sz="2000" dirty="0"/>
              <a:t>(h1, </a:t>
            </a:r>
            <a:r>
              <a:rPr lang="en-US" sz="2000" dirty="0" err="1"/>
              <a:t>ksize</a:t>
            </a:r>
            <a:r>
              <a:rPr lang="en-US" sz="2000" dirty="0"/>
              <a:t>=[1, 2, 2, 1</a:t>
            </a:r>
            <a:r>
              <a:rPr lang="en-US" sz="2000" dirty="0" smtClean="0"/>
              <a:t>],  </a:t>
            </a:r>
            <a:r>
              <a:rPr lang="en-US" sz="2000" dirty="0"/>
              <a:t>strides=[1, 2, 2, 1], padding='VALID')</a:t>
            </a:r>
          </a:p>
        </p:txBody>
      </p:sp>
    </p:spTree>
    <p:extLst>
      <p:ext uri="{BB962C8B-B14F-4D97-AF65-F5344CB8AC3E}">
        <p14:creationId xmlns:p14="http://schemas.microsoft.com/office/powerpoint/2010/main" val="11403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028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 smtClean="0">
                <a:solidFill>
                  <a:srgbClr val="7030A0"/>
                </a:solidFill>
              </a:rPr>
              <a:t>MSTC_FontReco_CNN.ipynb</a:t>
            </a:r>
            <a:r>
              <a:rPr lang="en-US" sz="2800" b="1" dirty="0" smtClean="0">
                <a:solidFill>
                  <a:srgbClr val="7030A0"/>
                </a:solidFill>
              </a:rPr>
              <a:t> (II)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7584" y="1268760"/>
            <a:ext cx="80648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# </a:t>
            </a:r>
            <a:r>
              <a:rPr lang="en-US" sz="2000" b="1" dirty="0" smtClean="0"/>
              <a:t>Need </a:t>
            </a:r>
            <a:r>
              <a:rPr lang="en-US" sz="2000" b="1" dirty="0"/>
              <a:t>to flatten convolutional output for use in dense layer</a:t>
            </a:r>
          </a:p>
          <a:p>
            <a:r>
              <a:rPr lang="en-US" sz="2000" dirty="0"/>
              <a:t>p1_size = </a:t>
            </a:r>
            <a:r>
              <a:rPr lang="en-US" sz="2000" dirty="0" err="1"/>
              <a:t>np.product</a:t>
            </a:r>
            <a:r>
              <a:rPr lang="en-US" sz="2000" dirty="0" smtClean="0"/>
              <a:t>( </a:t>
            </a:r>
            <a:r>
              <a:rPr lang="en-US" sz="2000" dirty="0"/>
              <a:t>[</a:t>
            </a:r>
            <a:r>
              <a:rPr lang="en-US" sz="2000" dirty="0" err="1"/>
              <a:t>s.value</a:t>
            </a:r>
            <a:r>
              <a:rPr lang="en-US" sz="2000" dirty="0"/>
              <a:t> for s in p1.get_shape()[1:]])</a:t>
            </a:r>
          </a:p>
          <a:p>
            <a:r>
              <a:rPr lang="en-US" sz="2000" dirty="0"/>
              <a:t>p1f = </a:t>
            </a:r>
            <a:r>
              <a:rPr lang="en-US" sz="2000" dirty="0" err="1"/>
              <a:t>tf.reshape</a:t>
            </a:r>
            <a:r>
              <a:rPr lang="en-US" sz="2000" dirty="0"/>
              <a:t>(p1, [-1, p1_size ])</a:t>
            </a:r>
          </a:p>
          <a:p>
            <a:endParaRPr lang="en-US" sz="2000" b="1" dirty="0"/>
          </a:p>
          <a:p>
            <a:r>
              <a:rPr lang="en-US" sz="2000" b="1" dirty="0"/>
              <a:t># Dense layer</a:t>
            </a:r>
          </a:p>
          <a:p>
            <a:r>
              <a:rPr lang="en-US" sz="2000" dirty="0" err="1"/>
              <a:t>num_hidden</a:t>
            </a:r>
            <a:r>
              <a:rPr lang="en-US" sz="2000" dirty="0"/>
              <a:t> = 32</a:t>
            </a:r>
          </a:p>
          <a:p>
            <a:r>
              <a:rPr lang="en-US" sz="2000" dirty="0"/>
              <a:t>W2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 smtClean="0"/>
              <a:t>( </a:t>
            </a:r>
            <a:r>
              <a:rPr lang="en-US" sz="2000" dirty="0"/>
              <a:t>[p1_size, </a:t>
            </a:r>
            <a:r>
              <a:rPr lang="en-US" sz="2000" dirty="0" err="1"/>
              <a:t>num_hidden</a:t>
            </a:r>
            <a:r>
              <a:rPr lang="en-US" sz="2000" dirty="0" smtClean="0"/>
              <a:t>], </a:t>
            </a:r>
            <a:r>
              <a:rPr lang="en-US" sz="2000" dirty="0" err="1" smtClean="0"/>
              <a:t>stddev</a:t>
            </a:r>
            <a:r>
              <a:rPr lang="en-US" sz="2000" dirty="0" smtClean="0"/>
              <a:t>=2</a:t>
            </a:r>
            <a:r>
              <a:rPr lang="en-US" sz="2000" dirty="0"/>
              <a:t>./</a:t>
            </a:r>
            <a:r>
              <a:rPr lang="en-US" sz="2000" dirty="0" err="1"/>
              <a:t>math.sqrt</a:t>
            </a:r>
            <a:r>
              <a:rPr lang="en-US" sz="2000" dirty="0"/>
              <a:t>(p1_size</a:t>
            </a:r>
            <a:r>
              <a:rPr lang="en-US" sz="2000" dirty="0" smtClean="0"/>
              <a:t>)))</a:t>
            </a:r>
          </a:p>
          <a:p>
            <a:endParaRPr lang="en-US" sz="2000" dirty="0"/>
          </a:p>
          <a:p>
            <a:r>
              <a:rPr lang="en-US" sz="2000" dirty="0"/>
              <a:t>b2 = </a:t>
            </a:r>
            <a:r>
              <a:rPr lang="en-US" sz="2000" dirty="0" err="1" smtClean="0"/>
              <a:t>tf.Variable</a:t>
            </a:r>
            <a:r>
              <a:rPr lang="en-US" sz="2000" dirty="0" smtClean="0"/>
              <a:t>(</a:t>
            </a:r>
            <a:r>
              <a:rPr lang="en-US" sz="2000" dirty="0" err="1" smtClean="0"/>
              <a:t>tf.constant</a:t>
            </a:r>
            <a:r>
              <a:rPr lang="en-US" sz="2000" dirty="0" smtClean="0"/>
              <a:t>(0.2, shape</a:t>
            </a:r>
            <a:r>
              <a:rPr lang="en-US" sz="2000" dirty="0"/>
              <a:t>=[</a:t>
            </a:r>
            <a:r>
              <a:rPr lang="en-US" sz="2000" dirty="0" err="1"/>
              <a:t>num_hidden</a:t>
            </a:r>
            <a:r>
              <a:rPr lang="en-US" sz="2000" dirty="0"/>
              <a:t>]))</a:t>
            </a:r>
          </a:p>
          <a:p>
            <a:r>
              <a:rPr lang="en-US" sz="2000" dirty="0"/>
              <a:t>h2 = </a:t>
            </a:r>
            <a:r>
              <a:rPr lang="en-US" sz="2000" dirty="0" err="1"/>
              <a:t>tf.nn.relu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(p1f,W2) + b2)</a:t>
            </a:r>
          </a:p>
          <a:p>
            <a:endParaRPr lang="en-US" sz="2000" b="1" dirty="0"/>
          </a:p>
          <a:p>
            <a:r>
              <a:rPr lang="en-US" sz="2000" b="1" dirty="0"/>
              <a:t># Output Layer</a:t>
            </a:r>
          </a:p>
          <a:p>
            <a:r>
              <a:rPr lang="en-US" sz="2000" dirty="0"/>
              <a:t>W3 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tf.truncated_normal</a:t>
            </a:r>
            <a:r>
              <a:rPr lang="en-US" sz="2000" dirty="0" smtClean="0"/>
              <a:t>( </a:t>
            </a:r>
            <a:r>
              <a:rPr lang="en-US" sz="2000" dirty="0"/>
              <a:t>[</a:t>
            </a:r>
            <a:r>
              <a:rPr lang="en-US" sz="2000" dirty="0" err="1"/>
              <a:t>num_hidden</a:t>
            </a:r>
            <a:r>
              <a:rPr lang="en-US" sz="2000" dirty="0"/>
              <a:t>, 5],</a:t>
            </a:r>
          </a:p>
          <a:p>
            <a:r>
              <a:rPr lang="en-US" sz="2000" dirty="0"/>
              <a:t>     </a:t>
            </a:r>
            <a:r>
              <a:rPr lang="en-US" sz="2000" dirty="0" err="1"/>
              <a:t>stddev</a:t>
            </a:r>
            <a:r>
              <a:rPr lang="en-US" sz="2000" dirty="0"/>
              <a:t>=1./</a:t>
            </a:r>
            <a:r>
              <a:rPr lang="en-US" sz="2000" dirty="0" err="1"/>
              <a:t>math.sqrt</a:t>
            </a:r>
            <a:r>
              <a:rPr lang="en-US" sz="2000" dirty="0"/>
              <a:t>(</a:t>
            </a:r>
            <a:r>
              <a:rPr lang="en-US" sz="2000" dirty="0" err="1"/>
              <a:t>num_hidden</a:t>
            </a:r>
            <a:r>
              <a:rPr lang="en-US" sz="2000" dirty="0"/>
              <a:t>)))</a:t>
            </a:r>
          </a:p>
          <a:p>
            <a:endParaRPr lang="en-US" sz="2000" dirty="0" smtClean="0"/>
          </a:p>
          <a:p>
            <a:r>
              <a:rPr lang="en-US" sz="2000" dirty="0" smtClean="0"/>
              <a:t>b3 </a:t>
            </a:r>
            <a:r>
              <a:rPr lang="en-US" sz="2000" dirty="0"/>
              <a:t>= </a:t>
            </a:r>
            <a:r>
              <a:rPr lang="en-US" sz="2000" dirty="0" err="1"/>
              <a:t>tf.Variable</a:t>
            </a:r>
            <a:r>
              <a:rPr lang="en-US" sz="2000" dirty="0"/>
              <a:t>(</a:t>
            </a:r>
            <a:r>
              <a:rPr lang="en-US" sz="2000" dirty="0" err="1"/>
              <a:t>tf.constant</a:t>
            </a:r>
            <a:r>
              <a:rPr lang="en-US" sz="2000" dirty="0"/>
              <a:t>(0.1,shape=[5</a:t>
            </a:r>
            <a:r>
              <a:rPr lang="en-US" sz="2000" dirty="0" smtClean="0"/>
              <a:t>]))</a:t>
            </a:r>
          </a:p>
          <a:p>
            <a:r>
              <a:rPr lang="es-ES" sz="2000" b="1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431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2656"/>
            <a:ext cx="2356188" cy="863724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2771800" y="404664"/>
            <a:ext cx="512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 smtClean="0">
                <a:solidFill>
                  <a:srgbClr val="7030A0"/>
                </a:solidFill>
              </a:rPr>
              <a:t>MSTC_FontReco_CNN.ipynb</a:t>
            </a:r>
            <a:r>
              <a:rPr lang="en-US" sz="2800" b="1" dirty="0" smtClean="0">
                <a:solidFill>
                  <a:srgbClr val="7030A0"/>
                </a:solidFill>
              </a:rPr>
              <a:t> (III)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27584" y="1412776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/>
          </a:p>
          <a:p>
            <a:r>
              <a:rPr lang="en-US" sz="2000" dirty="0" err="1" smtClean="0"/>
              <a:t>keep_prob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tf.placeholder</a:t>
            </a:r>
            <a:r>
              <a:rPr lang="en-US" sz="2000" dirty="0"/>
              <a:t>("float")</a:t>
            </a:r>
          </a:p>
          <a:p>
            <a:r>
              <a:rPr lang="en-US" sz="2000" dirty="0"/>
              <a:t>h2_drop = </a:t>
            </a:r>
            <a:r>
              <a:rPr lang="en-US" sz="2000" dirty="0" err="1"/>
              <a:t>tf.nn.dropout</a:t>
            </a:r>
            <a:r>
              <a:rPr lang="en-US" sz="2000" dirty="0"/>
              <a:t>(h2, </a:t>
            </a:r>
            <a:r>
              <a:rPr lang="en-US" sz="2000" dirty="0" err="1"/>
              <a:t>keep_prob</a:t>
            </a:r>
            <a:r>
              <a:rPr lang="en-US" sz="2000" dirty="0"/>
              <a:t>)</a:t>
            </a:r>
          </a:p>
          <a:p>
            <a:endParaRPr lang="en-US" sz="2000" b="1" dirty="0"/>
          </a:p>
          <a:p>
            <a:r>
              <a:rPr lang="en-US" sz="2000" b="1" dirty="0"/>
              <a:t># Just initialize</a:t>
            </a:r>
          </a:p>
          <a:p>
            <a:r>
              <a:rPr lang="en-US" sz="2000" dirty="0" err="1"/>
              <a:t>sess.run</a:t>
            </a:r>
            <a:r>
              <a:rPr lang="en-US" sz="2000" dirty="0"/>
              <a:t>(</a:t>
            </a:r>
            <a:r>
              <a:rPr lang="en-US" sz="2000" dirty="0" err="1"/>
              <a:t>tf.initialize_all_variables</a:t>
            </a:r>
            <a:r>
              <a:rPr lang="en-US" sz="2000" dirty="0"/>
              <a:t>())</a:t>
            </a:r>
          </a:p>
          <a:p>
            <a:endParaRPr lang="en-US" sz="2000" b="1" dirty="0"/>
          </a:p>
          <a:p>
            <a:r>
              <a:rPr lang="en-US" sz="2000" b="1" dirty="0"/>
              <a:t># Define model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tf.nn.softmax</a:t>
            </a:r>
            <a:r>
              <a:rPr lang="en-US" sz="2000" dirty="0"/>
              <a:t>(</a:t>
            </a:r>
            <a:r>
              <a:rPr lang="en-US" sz="2000" dirty="0" err="1"/>
              <a:t>tf.matmul</a:t>
            </a:r>
            <a:r>
              <a:rPr lang="en-US" sz="2000" dirty="0"/>
              <a:t>(h2_drop,W3) + b3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27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92696"/>
            <a:ext cx="3480221" cy="230425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267744" y="299695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1229201" y="176875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505392"/>
            <a:ext cx="4464496" cy="2852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067944" y="638132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 rot="16200000">
            <a:off x="1110759" y="4802010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test=red) 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6156176" y="206056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411760" y="188640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542880"/>
            <a:ext cx="3240360" cy="292631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995936" y="320368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</a:rPr>
              <a:t>CNN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876256" y="371703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26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2378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Tips for Training DNN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Recipe for Learning</a:t>
            </a:r>
            <a:endParaRPr lang="zh-TW" altLang="en-US" dirty="0"/>
          </a:p>
        </p:txBody>
      </p:sp>
      <p:pic>
        <p:nvPicPr>
          <p:cNvPr id="57346" name="Picture 2" descr="http://edge.alluremedia.com.au/m/l/2015/03/IMG_20150319_112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" y="1676525"/>
            <a:ext cx="77349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5974" y="6027863"/>
            <a:ext cx="751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http://www.gizmodo.com.au/2015/04/the-basic-recipe-for-machine-learning-explained-in-a-single-powerpoint-slide/</a:t>
            </a:r>
          </a:p>
        </p:txBody>
      </p:sp>
    </p:spTree>
    <p:extLst>
      <p:ext uri="{BB962C8B-B14F-4D97-AF65-F5344CB8AC3E}">
        <p14:creationId xmlns:p14="http://schemas.microsoft.com/office/powerpoint/2010/main" val="214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Recipe for Learning</a:t>
            </a:r>
            <a:endParaRPr lang="zh-TW" altLang="en-US" dirty="0"/>
          </a:p>
        </p:txBody>
      </p:sp>
      <p:pic>
        <p:nvPicPr>
          <p:cNvPr id="57346" name="Picture 2" descr="http://edge.alluremedia.com.au/m/l/2015/03/IMG_20150319_1125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" y="1676525"/>
            <a:ext cx="77349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15974" y="6027863"/>
            <a:ext cx="751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http://www.gizmodo.com.au/2015/04/the-basic-recipe-for-machine-learning-explained-in-a-single-powerpoint-slide/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67400" y="3599113"/>
            <a:ext cx="149542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overfitting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8649" y="3599113"/>
            <a:ext cx="172118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Don’t forget!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571999" y="4252065"/>
            <a:ext cx="1581151" cy="82105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Preventing</a:t>
            </a:r>
          </a:p>
          <a:p>
            <a:pPr algn="ctr"/>
            <a:r>
              <a:rPr lang="en-US" altLang="zh-TW" sz="2400" dirty="0" smtClean="0"/>
              <a:t>Overfitting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443465" y="4140149"/>
            <a:ext cx="2879154" cy="489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400" dirty="0"/>
              <a:t>Modify </a:t>
            </a:r>
            <a:r>
              <a:rPr lang="en-US" altLang="zh-TW" sz="2400" dirty="0" smtClean="0"/>
              <a:t>the Network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458963" y="4675690"/>
            <a:ext cx="2879154" cy="6438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Better optimization Strategy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8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/>
              <a:t>From linear classifiers TO Neural Networks</a:t>
            </a:r>
            <a:endParaRPr lang="en-US" sz="2700" dirty="0"/>
          </a:p>
        </p:txBody>
      </p:sp>
      <p:sp>
        <p:nvSpPr>
          <p:cNvPr id="32" name="矩形 25"/>
          <p:cNvSpPr/>
          <p:nvPr/>
        </p:nvSpPr>
        <p:spPr>
          <a:xfrm>
            <a:off x="2100301" y="2153419"/>
            <a:ext cx="622890" cy="22193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4"/>
          <p:cNvSpPr/>
          <p:nvPr/>
        </p:nvSpPr>
        <p:spPr>
          <a:xfrm>
            <a:off x="1115616" y="2065551"/>
            <a:ext cx="596697" cy="28070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5"/>
          <p:cNvCxnSpPr>
            <a:stCxn id="47" idx="3"/>
            <a:endCxn id="49" idx="1"/>
          </p:cNvCxnSpPr>
          <p:nvPr/>
        </p:nvCxnSpPr>
        <p:spPr>
          <a:xfrm flipV="1">
            <a:off x="1704693" y="3666850"/>
            <a:ext cx="2145559" cy="788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269443"/>
              </p:ext>
            </p:extLst>
          </p:nvPr>
        </p:nvGraphicFramePr>
        <p:xfrm>
          <a:off x="4738588" y="3102059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8" name="方程式" r:id="rId3" imgW="126720" imgH="126720" progId="Equation.3">
                  <p:embed/>
                </p:oleObj>
              </mc:Choice>
              <mc:Fallback>
                <p:oleObj name="方程式" r:id="rId3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8588" y="3102059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67016"/>
              </p:ext>
            </p:extLst>
          </p:nvPr>
        </p:nvGraphicFramePr>
        <p:xfrm>
          <a:off x="2158392" y="2174148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9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392" y="2174148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74143"/>
              </p:ext>
            </p:extLst>
          </p:nvPr>
        </p:nvGraphicFramePr>
        <p:xfrm>
          <a:off x="2162242" y="2810402"/>
          <a:ext cx="5286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" name="方程式" r:id="rId7" imgW="190440" imgH="215640" progId="Equation.3">
                  <p:embed/>
                </p:oleObj>
              </mc:Choice>
              <mc:Fallback>
                <p:oleObj name="方程式" r:id="rId7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242" y="2810402"/>
                        <a:ext cx="528638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267895"/>
              </p:ext>
            </p:extLst>
          </p:nvPr>
        </p:nvGraphicFramePr>
        <p:xfrm>
          <a:off x="2158392" y="3589252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" name="方程式" r:id="rId9" imgW="215640" imgH="215640" progId="Equation.3">
                  <p:embed/>
                </p:oleObj>
              </mc:Choice>
              <mc:Fallback>
                <p:oleObj name="方程式" r:id="rId9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8392" y="3589252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線單箭頭接點 11"/>
          <p:cNvCxnSpPr/>
          <p:nvPr/>
        </p:nvCxnSpPr>
        <p:spPr>
          <a:xfrm>
            <a:off x="4378548" y="3678123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12"/>
          <p:cNvCxnSpPr>
            <a:stCxn id="46" idx="3"/>
            <a:endCxn id="49" idx="1"/>
          </p:cNvCxnSpPr>
          <p:nvPr/>
        </p:nvCxnSpPr>
        <p:spPr>
          <a:xfrm>
            <a:off x="1692662" y="3239594"/>
            <a:ext cx="2157590" cy="427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13"/>
          <p:cNvCxnSpPr>
            <a:endCxn id="49" idx="1"/>
          </p:cNvCxnSpPr>
          <p:nvPr/>
        </p:nvCxnSpPr>
        <p:spPr>
          <a:xfrm>
            <a:off x="1712313" y="2381318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14"/>
          <p:cNvSpPr txBox="1"/>
          <p:nvPr/>
        </p:nvSpPr>
        <p:spPr>
          <a:xfrm rot="5400000">
            <a:off x="1122466" y="37265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</a:t>
            </a:r>
            <a:endParaRPr lang="zh-TW" altLang="en-US" sz="2800" dirty="0"/>
          </a:p>
        </p:txBody>
      </p:sp>
      <p:graphicFrame>
        <p:nvGraphicFramePr>
          <p:cNvPr id="4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80534"/>
              </p:ext>
            </p:extLst>
          </p:nvPr>
        </p:nvGraphicFramePr>
        <p:xfrm>
          <a:off x="1197362" y="202277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2" name="Ecuación" r:id="rId11" imgW="177480" imgH="228600" progId="Equation.3">
                  <p:embed/>
                </p:oleObj>
              </mc:Choice>
              <mc:Fallback>
                <p:oleObj name="Ecuación" r:id="rId11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362" y="202277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355311"/>
              </p:ext>
            </p:extLst>
          </p:nvPr>
        </p:nvGraphicFramePr>
        <p:xfrm>
          <a:off x="1197362" y="2924475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3" name="Ecuación" r:id="rId13" imgW="177480" imgH="228600" progId="Equation.3">
                  <p:embed/>
                </p:oleObj>
              </mc:Choice>
              <mc:Fallback>
                <p:oleObj name="Ecuación" r:id="rId1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362" y="2924475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165231"/>
              </p:ext>
            </p:extLst>
          </p:nvPr>
        </p:nvGraphicFramePr>
        <p:xfrm>
          <a:off x="1171293" y="4140593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4" name="Ecuación" r:id="rId15" imgW="190440" imgH="228600" progId="Equation.3">
                  <p:embed/>
                </p:oleObj>
              </mc:Choice>
              <mc:Fallback>
                <p:oleObj name="Ecuación" r:id="rId15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293" y="4140593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群組 20"/>
          <p:cNvGrpSpPr/>
          <p:nvPr/>
        </p:nvGrpSpPr>
        <p:grpSpPr>
          <a:xfrm>
            <a:off x="3850252" y="3406690"/>
            <a:ext cx="520319" cy="520319"/>
            <a:chOff x="3342651" y="3507082"/>
            <a:chExt cx="520319" cy="520319"/>
          </a:xfrm>
        </p:grpSpPr>
        <p:sp>
          <p:nvSpPr>
            <p:cNvPr id="49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25" name="方程式" r:id="rId17" imgW="139680" imgH="139680" progId="Equation.3">
                    <p:embed/>
                  </p:oleObj>
                </mc:Choice>
                <mc:Fallback>
                  <p:oleObj name="方程式" r:id="rId17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文字方塊 38"/>
          <p:cNvSpPr txBox="1"/>
          <p:nvPr/>
        </p:nvSpPr>
        <p:spPr>
          <a:xfrm>
            <a:off x="1851672" y="4455712"/>
            <a:ext cx="118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synaptic weights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cxnSp>
        <p:nvCxnSpPr>
          <p:cNvPr id="54" name="直線單箭頭接點 35"/>
          <p:cNvCxnSpPr/>
          <p:nvPr/>
        </p:nvCxnSpPr>
        <p:spPr>
          <a:xfrm flipV="1">
            <a:off x="6913323" y="3706163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811465"/>
              </p:ext>
            </p:extLst>
          </p:nvPr>
        </p:nvGraphicFramePr>
        <p:xfrm>
          <a:off x="7762924" y="3462099"/>
          <a:ext cx="3873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6" name="Ecuación" r:id="rId19" imgW="139680" imgH="164880" progId="Equation.3">
                  <p:embed/>
                </p:oleObj>
              </mc:Choice>
              <mc:Fallback>
                <p:oleObj name="Ecuación" r:id="rId19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924" y="3462099"/>
                        <a:ext cx="387350" cy="455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文字方塊 39"/>
          <p:cNvSpPr txBox="1"/>
          <p:nvPr/>
        </p:nvSpPr>
        <p:spPr>
          <a:xfrm>
            <a:off x="5170636" y="4686235"/>
            <a:ext cx="189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Activation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Function</a:t>
            </a:r>
          </a:p>
          <a:p>
            <a:pPr algn="ctr"/>
            <a:r>
              <a:rPr lang="es-ES" altLang="zh-TW" sz="2400" dirty="0" smtClean="0">
                <a:solidFill>
                  <a:srgbClr val="0000FF"/>
                </a:solidFill>
              </a:rPr>
              <a:t>“</a:t>
            </a:r>
            <a:r>
              <a:rPr lang="en-US" altLang="zh-TW" sz="2400" dirty="0" smtClean="0">
                <a:solidFill>
                  <a:srgbClr val="0000FF"/>
                </a:solidFill>
              </a:rPr>
              <a:t>all or none</a:t>
            </a:r>
            <a:r>
              <a:rPr lang="es-ES" altLang="zh-TW" sz="2400" dirty="0" smtClean="0">
                <a:solidFill>
                  <a:srgbClr val="0000FF"/>
                </a:solidFill>
              </a:rPr>
              <a:t>”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386660" y="2886035"/>
            <a:ext cx="1512168" cy="15121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dk1"/>
              </a:solidFill>
            </a:endParaRPr>
          </a:p>
        </p:txBody>
      </p:sp>
      <p:cxnSp>
        <p:nvCxnSpPr>
          <p:cNvPr id="59" name="Conector recto de flecha 58"/>
          <p:cNvCxnSpPr/>
          <p:nvPr/>
        </p:nvCxnSpPr>
        <p:spPr>
          <a:xfrm flipH="1" flipV="1">
            <a:off x="6034724" y="3102059"/>
            <a:ext cx="8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/>
          <p:nvPr/>
        </p:nvCxnSpPr>
        <p:spPr>
          <a:xfrm flipV="1">
            <a:off x="5746700" y="3664475"/>
            <a:ext cx="999728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 flipV="1">
            <a:off x="6250756" y="3318083"/>
            <a:ext cx="0" cy="36004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 flipV="1">
            <a:off x="6250756" y="3318083"/>
            <a:ext cx="360040" cy="838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369597"/>
              </p:ext>
            </p:extLst>
          </p:nvPr>
        </p:nvGraphicFramePr>
        <p:xfrm>
          <a:off x="6178748" y="3750131"/>
          <a:ext cx="3778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7" name="Ecuación" r:id="rId21" imgW="152280" imgH="164880" progId="Equation.3">
                  <p:embed/>
                </p:oleObj>
              </mc:Choice>
              <mc:Fallback>
                <p:oleObj name="Ecuación" r:id="rId2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748" y="3750131"/>
                        <a:ext cx="377825" cy="4079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ángulo 68"/>
          <p:cNvSpPr/>
          <p:nvPr/>
        </p:nvSpPr>
        <p:spPr>
          <a:xfrm>
            <a:off x="1043608" y="1196752"/>
            <a:ext cx="298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Neuron approach….</a:t>
            </a:r>
            <a:endParaRPr lang="en-US" sz="2800" dirty="0"/>
          </a:p>
        </p:txBody>
      </p:sp>
      <p:sp>
        <p:nvSpPr>
          <p:cNvPr id="70" name="文字方塊 38"/>
          <p:cNvSpPr txBox="1"/>
          <p:nvPr/>
        </p:nvSpPr>
        <p:spPr>
          <a:xfrm>
            <a:off x="3131840" y="4077072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Cumulative</a:t>
            </a:r>
          </a:p>
          <a:p>
            <a:pPr algn="ctr"/>
            <a:r>
              <a:rPr lang="en-US" altLang="zh-TW" sz="2400" dirty="0" smtClean="0">
                <a:solidFill>
                  <a:srgbClr val="0000FF"/>
                </a:solidFill>
              </a:rPr>
              <a:t>influence</a:t>
            </a:r>
            <a:endParaRPr lang="en-US" altLang="zh-TW" sz="2400" dirty="0">
              <a:solidFill>
                <a:srgbClr val="0000FF"/>
              </a:solidFill>
            </a:endParaRPr>
          </a:p>
        </p:txBody>
      </p:sp>
      <p:cxnSp>
        <p:nvCxnSpPr>
          <p:cNvPr id="71" name="Conector recto 70"/>
          <p:cNvCxnSpPr/>
          <p:nvPr/>
        </p:nvCxnSpPr>
        <p:spPr>
          <a:xfrm flipV="1">
            <a:off x="5885560" y="3658672"/>
            <a:ext cx="360040" cy="838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2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623789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Tips </a:t>
            </a:r>
            <a:r>
              <a:rPr lang="en-US" altLang="zh-TW" dirty="0">
                <a:solidFill>
                  <a:srgbClr val="0000FF"/>
                </a:solidFill>
              </a:rPr>
              <a:t>for Training DNN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85800" y="4011389"/>
            <a:ext cx="7772400" cy="871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solidFill>
                  <a:srgbClr val="FF0000"/>
                </a:solidFill>
              </a:rPr>
              <a:t>Dropout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3" name="橢圓 62"/>
          <p:cNvSpPr/>
          <p:nvPr/>
        </p:nvSpPr>
        <p:spPr>
          <a:xfrm>
            <a:off x="3895072" y="154011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5" name="橢圓 64"/>
          <p:cNvSpPr/>
          <p:nvPr/>
        </p:nvSpPr>
        <p:spPr>
          <a:xfrm>
            <a:off x="3895072" y="293918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0" name="直線單箭頭接點 69"/>
          <p:cNvCxnSpPr>
            <a:stCxn id="69" idx="3"/>
            <a:endCxn id="63" idx="2"/>
          </p:cNvCxnSpPr>
          <p:nvPr/>
        </p:nvCxnSpPr>
        <p:spPr>
          <a:xfrm>
            <a:off x="2636253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69" idx="3"/>
            <a:endCxn id="65" idx="2"/>
          </p:cNvCxnSpPr>
          <p:nvPr/>
        </p:nvCxnSpPr>
        <p:spPr>
          <a:xfrm>
            <a:off x="2636253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endCxn id="67" idx="2"/>
          </p:cNvCxnSpPr>
          <p:nvPr/>
        </p:nvCxnSpPr>
        <p:spPr>
          <a:xfrm flipV="1">
            <a:off x="6169768" y="2407981"/>
            <a:ext cx="931985" cy="7861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endCxn id="68" idx="2"/>
          </p:cNvCxnSpPr>
          <p:nvPr/>
        </p:nvCxnSpPr>
        <p:spPr>
          <a:xfrm>
            <a:off x="6169768" y="3194160"/>
            <a:ext cx="931985" cy="52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67" idx="2"/>
          </p:cNvCxnSpPr>
          <p:nvPr/>
        </p:nvCxnSpPr>
        <p:spPr>
          <a:xfrm flipV="1">
            <a:off x="6169767" y="2407981"/>
            <a:ext cx="931986" cy="145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68" idx="2"/>
          </p:cNvCxnSpPr>
          <p:nvPr/>
        </p:nvCxnSpPr>
        <p:spPr>
          <a:xfrm flipV="1">
            <a:off x="6169768" y="3246915"/>
            <a:ext cx="931985" cy="645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86" idx="3"/>
            <a:endCxn id="63" idx="2"/>
          </p:cNvCxnSpPr>
          <p:nvPr/>
        </p:nvCxnSpPr>
        <p:spPr>
          <a:xfrm flipV="1">
            <a:off x="2636253" y="1795087"/>
            <a:ext cx="1258819" cy="666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86" idx="3"/>
            <a:endCxn id="64" idx="2"/>
          </p:cNvCxnSpPr>
          <p:nvPr/>
        </p:nvCxnSpPr>
        <p:spPr>
          <a:xfrm>
            <a:off x="2636253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86" idx="3"/>
            <a:endCxn id="65" idx="2"/>
          </p:cNvCxnSpPr>
          <p:nvPr/>
        </p:nvCxnSpPr>
        <p:spPr>
          <a:xfrm>
            <a:off x="2636253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86" idx="3"/>
            <a:endCxn id="66" idx="2"/>
          </p:cNvCxnSpPr>
          <p:nvPr/>
        </p:nvCxnSpPr>
        <p:spPr>
          <a:xfrm>
            <a:off x="2636253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369918" y="2328022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5659813" y="290446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0" name="橢圓 89"/>
          <p:cNvSpPr/>
          <p:nvPr/>
        </p:nvSpPr>
        <p:spPr>
          <a:xfrm>
            <a:off x="5659813" y="360272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369918" y="3082616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4" name="直線單箭頭接點 93"/>
          <p:cNvCxnSpPr>
            <a:stCxn id="91" idx="3"/>
            <a:endCxn id="66" idx="2"/>
          </p:cNvCxnSpPr>
          <p:nvPr/>
        </p:nvCxnSpPr>
        <p:spPr>
          <a:xfrm>
            <a:off x="2636253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92" idx="3"/>
            <a:endCxn id="65" idx="2"/>
          </p:cNvCxnSpPr>
          <p:nvPr/>
        </p:nvCxnSpPr>
        <p:spPr>
          <a:xfrm flipV="1">
            <a:off x="2636253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92" idx="3"/>
            <a:endCxn id="63" idx="2"/>
          </p:cNvCxnSpPr>
          <p:nvPr/>
        </p:nvCxnSpPr>
        <p:spPr>
          <a:xfrm flipV="1">
            <a:off x="2636253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91" idx="3"/>
            <a:endCxn id="64" idx="2"/>
          </p:cNvCxnSpPr>
          <p:nvPr/>
        </p:nvCxnSpPr>
        <p:spPr>
          <a:xfrm flipV="1">
            <a:off x="2636253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1" idx="3"/>
            <a:endCxn id="63" idx="2"/>
          </p:cNvCxnSpPr>
          <p:nvPr/>
        </p:nvCxnSpPr>
        <p:spPr>
          <a:xfrm flipV="1">
            <a:off x="2636253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4405026" y="1773463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4405026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>
            <a:off x="4405026" y="1773463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>
            <a:off x="4405026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4405026" y="2461190"/>
            <a:ext cx="1258819" cy="732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>
            <a:off x="4405026" y="2461190"/>
            <a:ext cx="1258819" cy="1431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>
            <a:off x="4405026" y="3215784"/>
            <a:ext cx="1258819" cy="676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4405026" y="3194160"/>
            <a:ext cx="1258819" cy="70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 flipV="1">
            <a:off x="4405026" y="2495906"/>
            <a:ext cx="1258819" cy="719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405026" y="1795087"/>
            <a:ext cx="1258819" cy="1420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群組 126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129" name="直線接點 12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群組 130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132" name="直線接點 13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群組 133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群組 136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138" name="直線接點 13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141" name="直線接點 140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線單箭頭接點 14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915480" y="4260857"/>
            <a:ext cx="630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44789" y="315814"/>
            <a:ext cx="230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Pick a mini-batch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93" name="直線單箭頭接點 92"/>
          <p:cNvCxnSpPr/>
          <p:nvPr/>
        </p:nvCxnSpPr>
        <p:spPr>
          <a:xfrm>
            <a:off x="2647693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4416466" y="3912724"/>
            <a:ext cx="1258819" cy="216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 animBg="1"/>
      <p:bldP spid="65" grpId="0" animBg="1"/>
      <p:bldP spid="86" grpId="0" animBg="1"/>
      <p:bldP spid="89" grpId="0" animBg="1"/>
      <p:bldP spid="90" grpId="0" animBg="1"/>
      <p:bldP spid="91" grpId="0" animBg="1"/>
      <p:bldP spid="119" grpId="0"/>
      <p:bldP spid="1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Training: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3895072" y="2240929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895072" y="3637437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7" name="橢圓 66"/>
          <p:cNvSpPr/>
          <p:nvPr/>
        </p:nvSpPr>
        <p:spPr>
          <a:xfrm>
            <a:off x="7101753" y="215300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101753" y="299193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69918" y="1640295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71" name="直線單箭頭接點 70"/>
          <p:cNvCxnSpPr>
            <a:stCxn id="69" idx="3"/>
            <a:endCxn id="64" idx="2"/>
          </p:cNvCxnSpPr>
          <p:nvPr/>
        </p:nvCxnSpPr>
        <p:spPr>
          <a:xfrm>
            <a:off x="2636253" y="1773463"/>
            <a:ext cx="1258819" cy="722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69" idx="3"/>
            <a:endCxn id="66" idx="2"/>
          </p:cNvCxnSpPr>
          <p:nvPr/>
        </p:nvCxnSpPr>
        <p:spPr>
          <a:xfrm>
            <a:off x="2636253" y="1773463"/>
            <a:ext cx="1258819" cy="2118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endCxn id="67" idx="2"/>
          </p:cNvCxnSpPr>
          <p:nvPr/>
        </p:nvCxnSpPr>
        <p:spPr>
          <a:xfrm flipV="1">
            <a:off x="6169768" y="2407981"/>
            <a:ext cx="931985" cy="106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67" idx="2"/>
          </p:cNvCxnSpPr>
          <p:nvPr/>
        </p:nvCxnSpPr>
        <p:spPr>
          <a:xfrm>
            <a:off x="6169767" y="1751124"/>
            <a:ext cx="931986" cy="65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68" idx="2"/>
          </p:cNvCxnSpPr>
          <p:nvPr/>
        </p:nvCxnSpPr>
        <p:spPr>
          <a:xfrm>
            <a:off x="6169768" y="1795087"/>
            <a:ext cx="931985" cy="14518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68" idx="2"/>
          </p:cNvCxnSpPr>
          <p:nvPr/>
        </p:nvCxnSpPr>
        <p:spPr>
          <a:xfrm>
            <a:off x="6169767" y="2549938"/>
            <a:ext cx="931986" cy="696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/>
          <p:cNvSpPr/>
          <p:nvPr/>
        </p:nvSpPr>
        <p:spPr>
          <a:xfrm>
            <a:off x="5659813" y="150539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5659813" y="2206213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69918" y="3762018"/>
            <a:ext cx="266335" cy="26633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93" name="直線單箭頭接點 92"/>
          <p:cNvCxnSpPr>
            <a:stCxn id="92" idx="3"/>
            <a:endCxn id="66" idx="2"/>
          </p:cNvCxnSpPr>
          <p:nvPr/>
        </p:nvCxnSpPr>
        <p:spPr>
          <a:xfrm flipV="1">
            <a:off x="2636253" y="3892414"/>
            <a:ext cx="1258819" cy="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92" idx="3"/>
            <a:endCxn id="64" idx="2"/>
          </p:cNvCxnSpPr>
          <p:nvPr/>
        </p:nvCxnSpPr>
        <p:spPr>
          <a:xfrm flipV="1">
            <a:off x="2636253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>
            <a:off x="4405026" y="2461190"/>
            <a:ext cx="1258819" cy="347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405026" y="2495906"/>
            <a:ext cx="1258819" cy="13992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405026" y="1795087"/>
            <a:ext cx="1258819" cy="210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7627473" y="2420552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7627473" y="3261429"/>
            <a:ext cx="4659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915479" y="4260857"/>
            <a:ext cx="618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prstClr val="black"/>
                </a:solidFill>
              </a:rPr>
              <a:t>Each time before computing the gradients</a:t>
            </a:r>
          </a:p>
        </p:txBody>
      </p:sp>
      <p:sp>
        <p:nvSpPr>
          <p:cNvPr id="118" name="文字方塊 117"/>
          <p:cNvSpPr txBox="1"/>
          <p:nvPr/>
        </p:nvSpPr>
        <p:spPr>
          <a:xfrm>
            <a:off x="1453029" y="4681573"/>
            <a:ext cx="642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Each neuron has p% to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1453029" y="5533748"/>
            <a:ext cx="617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</a:rPr>
              <a:t>Using the new network for training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22" name="向右箭號 121"/>
          <p:cNvSpPr/>
          <p:nvPr/>
        </p:nvSpPr>
        <p:spPr>
          <a:xfrm>
            <a:off x="2007856" y="5144311"/>
            <a:ext cx="629409" cy="375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679981" y="5118023"/>
            <a:ext cx="574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00FF"/>
                </a:solidFill>
              </a:rPr>
              <a:t>The structure of the network is changed.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5424305" y="3626839"/>
            <a:ext cx="167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F0000"/>
                </a:solidFill>
              </a:rPr>
              <a:t>Thinner!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39816" y="6117020"/>
            <a:ext cx="7064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For each mini-batch, we resample the dropout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𝜂𝛻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720" y="864250"/>
                <a:ext cx="335886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4044789" y="315814"/>
            <a:ext cx="230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Pick a mini-batch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3" grpId="0"/>
      <p:bldP spid="4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grpSp>
        <p:nvGrpSpPr>
          <p:cNvPr id="111" name="群組 110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4" name="橢圓 3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10" idx="3"/>
              <a:endCxn id="4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10" idx="3"/>
              <a:endCxn id="5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0" idx="3"/>
              <a:endCxn id="6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0" idx="3"/>
              <a:endCxn id="7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8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9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8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8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27" idx="2"/>
              <a:endCxn id="4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7" idx="3"/>
              <a:endCxn id="5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7" idx="3"/>
              <a:endCxn id="6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7" idx="3"/>
              <a:endCxn id="7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66" name="直線單箭頭接點 65"/>
            <p:cNvCxnSpPr>
              <a:stCxn id="57" idx="3"/>
              <a:endCxn id="7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56" idx="3"/>
              <a:endCxn id="7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>
              <a:stCxn id="57" idx="3"/>
              <a:endCxn id="6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>
              <a:stCxn id="57" idx="3"/>
              <a:endCxn id="5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>
              <a:stCxn id="57" idx="3"/>
              <a:endCxn id="4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56" idx="3"/>
              <a:endCxn id="5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6" idx="3"/>
              <a:endCxn id="4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線單箭頭接點 120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>
            <a:stCxn id="5" idx="6"/>
            <a:endCxn id="34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444764" y="1500571"/>
            <a:ext cx="2321169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Testing:</a:t>
            </a:r>
            <a:endParaRPr lang="zh-TW" altLang="en-US" sz="2800" b="1" u="sng" dirty="0">
              <a:solidFill>
                <a:srgbClr val="0000FF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85378" y="4278037"/>
            <a:ext cx="336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</a:rPr>
              <a:t>No dropout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290209" y="4846911"/>
            <a:ext cx="5129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srgbClr val="0000FF"/>
                </a:solidFill>
              </a:rPr>
              <a:t>If the dropout rate at training is p%, all the weights times (1-p)%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Assume that the dropout rate is 50%. </a:t>
                </a:r>
              </a:p>
              <a:p>
                <a:r>
                  <a:rPr lang="en-US" altLang="zh-TW" sz="2400" dirty="0" smtClean="0">
                    <a:solidFill>
                      <a:srgbClr val="0000FF"/>
                    </a:solidFill>
                  </a:rPr>
                  <a:t>     If a weight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by training, set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TW" alt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00FF"/>
                    </a:solidFill>
                  </a:rPr>
                  <a:t>for testing.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09" y="5746509"/>
                <a:ext cx="785379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087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3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3" grpId="0"/>
      <p:bldP spid="7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 - Intuitive Reason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369918" y="1505394"/>
            <a:ext cx="5723548" cy="2641997"/>
            <a:chOff x="1904899" y="2535995"/>
            <a:chExt cx="5723548" cy="2641997"/>
          </a:xfrm>
        </p:grpSpPr>
        <p:sp>
          <p:nvSpPr>
            <p:cNvPr id="5" name="橢圓 4"/>
            <p:cNvSpPr/>
            <p:nvPr/>
          </p:nvSpPr>
          <p:spPr>
            <a:xfrm>
              <a:off x="3430053" y="2570711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3430053" y="3271530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3430053" y="396978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3430053" y="466803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636734" y="318360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6636734" y="4022539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4899" y="2670896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直線單箭頭接點 11"/>
            <p:cNvCxnSpPr>
              <a:stCxn id="11" idx="3"/>
              <a:endCxn id="5" idx="2"/>
            </p:cNvCxnSpPr>
            <p:nvPr/>
          </p:nvCxnSpPr>
          <p:spPr>
            <a:xfrm>
              <a:off x="2171234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11" idx="3"/>
              <a:endCxn id="6" idx="2"/>
            </p:cNvCxnSpPr>
            <p:nvPr/>
          </p:nvCxnSpPr>
          <p:spPr>
            <a:xfrm>
              <a:off x="2171234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11" idx="3"/>
              <a:endCxn id="7" idx="2"/>
            </p:cNvCxnSpPr>
            <p:nvPr/>
          </p:nvCxnSpPr>
          <p:spPr>
            <a:xfrm>
              <a:off x="2171234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11" idx="3"/>
              <a:endCxn id="8" idx="2"/>
            </p:cNvCxnSpPr>
            <p:nvPr/>
          </p:nvCxnSpPr>
          <p:spPr>
            <a:xfrm>
              <a:off x="2171234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9" idx="2"/>
            </p:cNvCxnSpPr>
            <p:nvPr/>
          </p:nvCxnSpPr>
          <p:spPr>
            <a:xfrm flipV="1">
              <a:off x="5704749" y="3438582"/>
              <a:ext cx="931985" cy="1064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endCxn id="9" idx="2"/>
            </p:cNvCxnSpPr>
            <p:nvPr/>
          </p:nvCxnSpPr>
          <p:spPr>
            <a:xfrm>
              <a:off x="5704748" y="2781725"/>
              <a:ext cx="931986" cy="656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endCxn id="10" idx="2"/>
            </p:cNvCxnSpPr>
            <p:nvPr/>
          </p:nvCxnSpPr>
          <p:spPr>
            <a:xfrm>
              <a:off x="5704749" y="2825688"/>
              <a:ext cx="931985" cy="14518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0" idx="2"/>
            </p:cNvCxnSpPr>
            <p:nvPr/>
          </p:nvCxnSpPr>
          <p:spPr>
            <a:xfrm>
              <a:off x="5704748" y="3580539"/>
              <a:ext cx="931986" cy="696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9" idx="2"/>
            </p:cNvCxnSpPr>
            <p:nvPr/>
          </p:nvCxnSpPr>
          <p:spPr>
            <a:xfrm flipV="1">
              <a:off x="5704749" y="3438582"/>
              <a:ext cx="931985" cy="7861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0" idx="2"/>
            </p:cNvCxnSpPr>
            <p:nvPr/>
          </p:nvCxnSpPr>
          <p:spPr>
            <a:xfrm>
              <a:off x="5704749" y="4224761"/>
              <a:ext cx="931985" cy="527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2"/>
            </p:cNvCxnSpPr>
            <p:nvPr/>
          </p:nvCxnSpPr>
          <p:spPr>
            <a:xfrm flipV="1">
              <a:off x="5704748" y="3438582"/>
              <a:ext cx="931986" cy="14567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0" idx="2"/>
            </p:cNvCxnSpPr>
            <p:nvPr/>
          </p:nvCxnSpPr>
          <p:spPr>
            <a:xfrm flipV="1">
              <a:off x="5704749" y="4277516"/>
              <a:ext cx="931985" cy="6454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28" idx="2"/>
              <a:endCxn id="5" idx="2"/>
            </p:cNvCxnSpPr>
            <p:nvPr/>
          </p:nvCxnSpPr>
          <p:spPr>
            <a:xfrm flipV="1">
              <a:off x="2038067" y="2825688"/>
              <a:ext cx="1391986" cy="7992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28" idx="3"/>
              <a:endCxn id="6" idx="2"/>
            </p:cNvCxnSpPr>
            <p:nvPr/>
          </p:nvCxnSpPr>
          <p:spPr>
            <a:xfrm>
              <a:off x="2171234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28" idx="3"/>
              <a:endCxn id="7" idx="2"/>
            </p:cNvCxnSpPr>
            <p:nvPr/>
          </p:nvCxnSpPr>
          <p:spPr>
            <a:xfrm>
              <a:off x="2171234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8" idx="3"/>
              <a:endCxn id="8" idx="2"/>
            </p:cNvCxnSpPr>
            <p:nvPr/>
          </p:nvCxnSpPr>
          <p:spPr>
            <a:xfrm>
              <a:off x="2171234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1904899" y="3358623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5194794" y="2535995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5194794" y="3236814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194794" y="3935068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194794" y="4633322"/>
              <a:ext cx="509954" cy="5099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04899" y="4113217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904899" y="4792619"/>
              <a:ext cx="266335" cy="26633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5" name="直線單箭頭接點 34"/>
            <p:cNvCxnSpPr>
              <a:stCxn id="34" idx="3"/>
              <a:endCxn id="8" idx="2"/>
            </p:cNvCxnSpPr>
            <p:nvPr/>
          </p:nvCxnSpPr>
          <p:spPr>
            <a:xfrm flipV="1">
              <a:off x="2171234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33" idx="3"/>
              <a:endCxn id="8" idx="2"/>
            </p:cNvCxnSpPr>
            <p:nvPr/>
          </p:nvCxnSpPr>
          <p:spPr>
            <a:xfrm>
              <a:off x="2171234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34" idx="3"/>
              <a:endCxn id="7" idx="2"/>
            </p:cNvCxnSpPr>
            <p:nvPr/>
          </p:nvCxnSpPr>
          <p:spPr>
            <a:xfrm flipV="1">
              <a:off x="2171234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stCxn id="34" idx="3"/>
              <a:endCxn id="6" idx="2"/>
            </p:cNvCxnSpPr>
            <p:nvPr/>
          </p:nvCxnSpPr>
          <p:spPr>
            <a:xfrm flipV="1">
              <a:off x="2171234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34" idx="3"/>
              <a:endCxn id="5" idx="2"/>
            </p:cNvCxnSpPr>
            <p:nvPr/>
          </p:nvCxnSpPr>
          <p:spPr>
            <a:xfrm flipV="1">
              <a:off x="2171234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33" idx="3"/>
              <a:endCxn id="6" idx="2"/>
            </p:cNvCxnSpPr>
            <p:nvPr/>
          </p:nvCxnSpPr>
          <p:spPr>
            <a:xfrm flipV="1">
              <a:off x="2171234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3" idx="3"/>
              <a:endCxn id="5" idx="2"/>
            </p:cNvCxnSpPr>
            <p:nvPr/>
          </p:nvCxnSpPr>
          <p:spPr>
            <a:xfrm flipV="1">
              <a:off x="2171234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>
              <a:off x="3940007" y="2804064"/>
              <a:ext cx="1258819" cy="2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>
              <a:off x="3940007" y="2804064"/>
              <a:ext cx="1258819" cy="7224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>
              <a:off x="3940007" y="2804064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940007" y="2804064"/>
              <a:ext cx="1258819" cy="21189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3940007" y="3491791"/>
              <a:ext cx="1258819" cy="3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3940007" y="3491791"/>
              <a:ext cx="1258819" cy="7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/>
            <p:nvPr/>
          </p:nvCxnSpPr>
          <p:spPr>
            <a:xfrm>
              <a:off x="3940007" y="3491791"/>
              <a:ext cx="1258819" cy="1431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3940007" y="4923015"/>
              <a:ext cx="1258819" cy="27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3940007" y="4246385"/>
              <a:ext cx="1258819" cy="676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flipV="1">
              <a:off x="3940007" y="4224761"/>
              <a:ext cx="1258819" cy="7010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3940007" y="3526507"/>
              <a:ext cx="1258819" cy="13992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 flipV="1">
              <a:off x="3940007" y="2825688"/>
              <a:ext cx="1258819" cy="2100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V="1">
              <a:off x="3940007" y="3526507"/>
              <a:ext cx="1258819" cy="7198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V="1">
              <a:off x="3940007" y="2825688"/>
              <a:ext cx="1258819" cy="1420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7162454" y="3451153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>
              <a:off x="7162454" y="4292030"/>
              <a:ext cx="4659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線單箭頭接點 57"/>
          <p:cNvCxnSpPr/>
          <p:nvPr/>
        </p:nvCxnSpPr>
        <p:spPr>
          <a:xfrm flipV="1">
            <a:off x="2649437" y="3206860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4439720" y="3192846"/>
            <a:ext cx="1245635" cy="53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6" idx="6"/>
            <a:endCxn id="29" idx="2"/>
          </p:cNvCxnSpPr>
          <p:nvPr/>
        </p:nvCxnSpPr>
        <p:spPr>
          <a:xfrm flipV="1">
            <a:off x="4405026" y="1760371"/>
            <a:ext cx="1254787" cy="73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1010343" y="4199046"/>
            <a:ext cx="730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solidFill>
                  <a:prstClr val="black"/>
                </a:solidFill>
              </a:rPr>
              <a:t>When teams up, if everyone expect the partner will do the work, nothing will be done finally.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1010343" y="5054083"/>
            <a:ext cx="7059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solidFill>
                  <a:prstClr val="black"/>
                </a:solidFill>
              </a:rPr>
              <a:t>However, if you know your partner will dropout, you will do better.</a:t>
            </a:r>
          </a:p>
        </p:txBody>
      </p:sp>
      <p:sp>
        <p:nvSpPr>
          <p:cNvPr id="66" name="雲朵形圖說文字 65"/>
          <p:cNvSpPr/>
          <p:nvPr/>
        </p:nvSpPr>
        <p:spPr>
          <a:xfrm>
            <a:off x="5084933" y="1307531"/>
            <a:ext cx="2795038" cy="1491167"/>
          </a:xfrm>
          <a:prstGeom prst="cloudCallout">
            <a:avLst>
              <a:gd name="adj1" fmla="val -80009"/>
              <a:gd name="adj2" fmla="val 2998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prstClr val="white"/>
                </a:solidFill>
              </a:rPr>
              <a:t>我的 </a:t>
            </a:r>
            <a:r>
              <a:rPr lang="en-US" altLang="zh-TW" sz="2000" dirty="0" smtClean="0">
                <a:solidFill>
                  <a:prstClr val="white"/>
                </a:solidFill>
              </a:rPr>
              <a:t>partner </a:t>
            </a:r>
            <a:r>
              <a:rPr lang="zh-TW" altLang="en-US" sz="2000" dirty="0" smtClean="0">
                <a:solidFill>
                  <a:prstClr val="white"/>
                </a:solidFill>
              </a:rPr>
              <a:t>會擺爛，所以我要好好做</a:t>
            </a:r>
            <a:endParaRPr lang="en-US" altLang="zh-TW" sz="2000" dirty="0" smtClean="0">
              <a:solidFill>
                <a:prstClr val="white"/>
              </a:solidFill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3965370" y="1600600"/>
            <a:ext cx="365326" cy="367349"/>
            <a:chOff x="-1866900" y="1906630"/>
            <a:chExt cx="365326" cy="367349"/>
          </a:xfrm>
        </p:grpSpPr>
        <p:cxnSp>
          <p:nvCxnSpPr>
            <p:cNvPr id="83" name="直線接點 82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>
            <a:off x="3970602" y="3010485"/>
            <a:ext cx="365326" cy="367349"/>
            <a:chOff x="-1866900" y="1906630"/>
            <a:chExt cx="365326" cy="367349"/>
          </a:xfrm>
        </p:grpSpPr>
        <p:cxnSp>
          <p:nvCxnSpPr>
            <p:cNvPr id="86" name="直線接點 85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>
            <a:off x="5732127" y="2981602"/>
            <a:ext cx="365326" cy="367349"/>
            <a:chOff x="-1866900" y="1906630"/>
            <a:chExt cx="365326" cy="367349"/>
          </a:xfrm>
        </p:grpSpPr>
        <p:cxnSp>
          <p:nvCxnSpPr>
            <p:cNvPr id="89" name="直線接點 88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>
            <a:off x="5741551" y="3674023"/>
            <a:ext cx="365326" cy="367349"/>
            <a:chOff x="-1866900" y="1906630"/>
            <a:chExt cx="365326" cy="367349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群組 93"/>
          <p:cNvGrpSpPr/>
          <p:nvPr/>
        </p:nvGrpSpPr>
        <p:grpSpPr>
          <a:xfrm>
            <a:off x="2316154" y="3023685"/>
            <a:ext cx="365326" cy="367349"/>
            <a:chOff x="-1866900" y="1906630"/>
            <a:chExt cx="365326" cy="367349"/>
          </a:xfrm>
        </p:grpSpPr>
        <p:cxnSp>
          <p:nvCxnSpPr>
            <p:cNvPr id="95" name="直線接點 94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群組 96"/>
          <p:cNvGrpSpPr/>
          <p:nvPr/>
        </p:nvGrpSpPr>
        <p:grpSpPr>
          <a:xfrm>
            <a:off x="2339885" y="2294637"/>
            <a:ext cx="365326" cy="367349"/>
            <a:chOff x="-1866900" y="1906630"/>
            <a:chExt cx="365326" cy="367349"/>
          </a:xfrm>
        </p:grpSpPr>
        <p:cxnSp>
          <p:nvCxnSpPr>
            <p:cNvPr id="98" name="直線接點 97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字方塊 99"/>
          <p:cNvSpPr txBox="1"/>
          <p:nvPr/>
        </p:nvSpPr>
        <p:spPr>
          <a:xfrm>
            <a:off x="1027238" y="5892791"/>
            <a:ext cx="733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solidFill>
                  <a:prstClr val="black"/>
                </a:solidFill>
              </a:rPr>
              <a:t>When testing, no one dropout actually, so obtaining good results eventually.</a:t>
            </a:r>
          </a:p>
        </p:txBody>
      </p:sp>
    </p:spTree>
    <p:extLst>
      <p:ext uri="{BB962C8B-B14F-4D97-AF65-F5344CB8AC3E}">
        <p14:creationId xmlns:p14="http://schemas.microsoft.com/office/powerpoint/2010/main" val="31751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  <p:bldP spid="66" grpId="0" animBg="1"/>
      <p:bldP spid="10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 - </a:t>
            </a:r>
            <a:r>
              <a:rPr lang="en-US" altLang="zh-TW" dirty="0"/>
              <a:t>Intuitive Reason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the weights should multiply (1-p)% (dropout rate) when testing?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4552" y="2636369"/>
            <a:ext cx="2689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 smtClean="0">
                <a:solidFill>
                  <a:prstClr val="black"/>
                </a:solidFill>
              </a:rPr>
              <a:t>Training of Dropout</a:t>
            </a:r>
            <a:endParaRPr lang="en-US" altLang="zh-TW" sz="2400" dirty="0" smtClean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7486" y="2617200"/>
            <a:ext cx="2544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 smtClean="0">
                <a:solidFill>
                  <a:prstClr val="black"/>
                </a:solidFill>
              </a:rPr>
              <a:t>Testing of Dropout</a:t>
            </a:r>
            <a:endParaRPr lang="en-US" altLang="zh-TW" sz="2400" dirty="0" smtClean="0">
              <a:solidFill>
                <a:prstClr val="black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183636" y="4715913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328616" y="365880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328616" y="4443730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32203" y="5225867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1328616" y="6056849"/>
            <a:ext cx="509954" cy="4993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6676216" y="4763324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821196" y="370621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821196" y="4491141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824783" y="5273278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821196" y="6104260"/>
            <a:ext cx="509954" cy="5099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直線單箭頭接點 11"/>
          <p:cNvCxnSpPr>
            <a:stCxn id="7" idx="6"/>
            <a:endCxn id="6" idx="2"/>
          </p:cNvCxnSpPr>
          <p:nvPr/>
        </p:nvCxnSpPr>
        <p:spPr>
          <a:xfrm>
            <a:off x="1838570" y="3908493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8" idx="6"/>
            <a:endCxn id="6" idx="2"/>
          </p:cNvCxnSpPr>
          <p:nvPr/>
        </p:nvCxnSpPr>
        <p:spPr>
          <a:xfrm>
            <a:off x="1838570" y="4693416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9" idx="6"/>
            <a:endCxn id="6" idx="2"/>
          </p:cNvCxnSpPr>
          <p:nvPr/>
        </p:nvCxnSpPr>
        <p:spPr>
          <a:xfrm flipV="1">
            <a:off x="1842157" y="4965599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6" idx="2"/>
          </p:cNvCxnSpPr>
          <p:nvPr/>
        </p:nvCxnSpPr>
        <p:spPr>
          <a:xfrm flipV="1">
            <a:off x="1842157" y="4965599"/>
            <a:ext cx="1341479" cy="131658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5334737" y="3961195"/>
            <a:ext cx="1345066" cy="105710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334737" y="4746118"/>
            <a:ext cx="1345066" cy="27218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338324" y="5018301"/>
            <a:ext cx="1341479" cy="50995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338324" y="5018301"/>
            <a:ext cx="1341479" cy="13112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0" y="3889532"/>
                <a:ext cx="4218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402799"/>
                <a:ext cx="4289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493" y="4842442"/>
                <a:ext cx="42896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4" y="5296178"/>
                <a:ext cx="41960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145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97" y="4471471"/>
                <a:ext cx="2232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49" y="3930535"/>
                <a:ext cx="42184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571" r="-4286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443802"/>
                <a:ext cx="42896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32" y="4883445"/>
                <a:ext cx="4289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000" r="-571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13" y="5337181"/>
                <a:ext cx="4196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8696" r="-57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532" y="4443802"/>
                <a:ext cx="325923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1111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1372335" y="4480280"/>
            <a:ext cx="365326" cy="359725"/>
            <a:chOff x="-1866900" y="1906630"/>
            <a:chExt cx="365326" cy="367349"/>
          </a:xfrm>
        </p:grpSpPr>
        <p:cxnSp>
          <p:nvCxnSpPr>
            <p:cNvPr id="64" name="直線接點 63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群組 65"/>
          <p:cNvGrpSpPr/>
          <p:nvPr/>
        </p:nvGrpSpPr>
        <p:grpSpPr>
          <a:xfrm>
            <a:off x="1400930" y="6169344"/>
            <a:ext cx="365326" cy="359725"/>
            <a:chOff x="-1866900" y="1906630"/>
            <a:chExt cx="365326" cy="367349"/>
          </a:xfrm>
        </p:grpSpPr>
        <p:cxnSp>
          <p:nvCxnSpPr>
            <p:cNvPr id="67" name="直線接點 66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/>
          <p:cNvGrpSpPr/>
          <p:nvPr/>
        </p:nvGrpSpPr>
        <p:grpSpPr>
          <a:xfrm>
            <a:off x="1880908" y="4575851"/>
            <a:ext cx="265418" cy="261349"/>
            <a:chOff x="-1866900" y="1906630"/>
            <a:chExt cx="365326" cy="367349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1953079" y="5909368"/>
            <a:ext cx="265418" cy="261349"/>
            <a:chOff x="-1866900" y="1906630"/>
            <a:chExt cx="365326" cy="367349"/>
          </a:xfrm>
        </p:grpSpPr>
        <p:cxnSp>
          <p:nvCxnSpPr>
            <p:cNvPr id="73" name="直線接點 72"/>
            <p:cNvCxnSpPr/>
            <p:nvPr/>
          </p:nvCxnSpPr>
          <p:spPr>
            <a:xfrm>
              <a:off x="-1866900" y="1906630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-1863524" y="1912029"/>
              <a:ext cx="361950" cy="3619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字方塊 74"/>
          <p:cNvSpPr txBox="1"/>
          <p:nvPr/>
        </p:nvSpPr>
        <p:spPr>
          <a:xfrm>
            <a:off x="689067" y="3083049"/>
            <a:ext cx="38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Assume dropout rate is 50%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3952462"/>
                <a:ext cx="759310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876" y="4454728"/>
                <a:ext cx="759310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68" y="4897772"/>
                <a:ext cx="759310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8730" r="-6349" b="-63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139" y="5351695"/>
                <a:ext cx="759310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7874" r="-6299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4620486" y="3039464"/>
            <a:ext cx="162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No dropout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6201845" y="3449355"/>
            <a:ext cx="2900409" cy="870244"/>
            <a:chOff x="6201845" y="3487455"/>
            <a:chExt cx="2900409" cy="870244"/>
          </a:xfrm>
        </p:grpSpPr>
        <p:sp>
          <p:nvSpPr>
            <p:cNvPr id="87" name="矩形 86"/>
            <p:cNvSpPr/>
            <p:nvPr/>
          </p:nvSpPr>
          <p:spPr>
            <a:xfrm>
              <a:off x="6201845" y="3487455"/>
              <a:ext cx="29004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>
                  <a:solidFill>
                    <a:prstClr val="black"/>
                  </a:solidFill>
                </a:rPr>
                <a:t>Weights from training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字方塊 87"/>
                <p:cNvSpPr txBox="1"/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≈2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字方塊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194" y="3896034"/>
                  <a:ext cx="1625065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向右箭號 89"/>
            <p:cNvSpPr/>
            <p:nvPr/>
          </p:nvSpPr>
          <p:spPr>
            <a:xfrm>
              <a:off x="6575506" y="3949120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3" name="群組 92"/>
          <p:cNvGrpSpPr/>
          <p:nvPr/>
        </p:nvGrpSpPr>
        <p:grpSpPr>
          <a:xfrm>
            <a:off x="5942302" y="5706513"/>
            <a:ext cx="3176126" cy="913826"/>
            <a:chOff x="5942302" y="5744613"/>
            <a:chExt cx="3176126" cy="913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599" y="6196774"/>
                  <a:ext cx="1625065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矩形 77"/>
            <p:cNvSpPr/>
            <p:nvPr/>
          </p:nvSpPr>
          <p:spPr>
            <a:xfrm>
              <a:off x="5942302" y="5744613"/>
              <a:ext cx="31761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>
                  <a:solidFill>
                    <a:prstClr val="black"/>
                  </a:solidFill>
                </a:rPr>
                <a:t>Weights multiply (1-p)%</a:t>
              </a:r>
              <a:endParaRPr lang="zh-TW" alt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91" name="向右箭號 90"/>
            <p:cNvSpPr/>
            <p:nvPr/>
          </p:nvSpPr>
          <p:spPr>
            <a:xfrm>
              <a:off x="6648268" y="6231691"/>
              <a:ext cx="585426" cy="3859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5" name="直線接點 94"/>
          <p:cNvCxnSpPr/>
          <p:nvPr/>
        </p:nvCxnSpPr>
        <p:spPr>
          <a:xfrm>
            <a:off x="4423021" y="2636369"/>
            <a:ext cx="0" cy="4221631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0" grpId="0"/>
      <p:bldP spid="41" grpId="0"/>
      <p:bldP spid="42" grpId="0"/>
      <p:bldP spid="43" grpId="0"/>
      <p:bldP spid="44" grpId="0"/>
      <p:bldP spid="54" grpId="0"/>
      <p:bldP spid="55" grpId="0"/>
      <p:bldP spid="56" grpId="0"/>
      <p:bldP spid="57" grpId="0"/>
      <p:bldP spid="58" grpId="0"/>
      <p:bldP spid="75" grpId="0"/>
      <p:bldP spid="79" grpId="0" animBg="1"/>
      <p:bldP spid="84" grpId="0" animBg="1"/>
      <p:bldP spid="85" grpId="0" animBg="1"/>
      <p:bldP spid="86" grpId="0" animBg="1"/>
      <p:bldP spid="8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</a:t>
            </a:r>
            <a:r>
              <a:rPr lang="en-US" altLang="zh-TW" dirty="0" smtClean="0"/>
              <a:t>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Ensemble</a:t>
            </a:r>
            <a:endParaRPr lang="zh-TW" altLang="en-US" sz="2800" b="1" i="1" u="sng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1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2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3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4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10532" y="5105203"/>
            <a:ext cx="698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Train a bunch of networks with different structures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920999" y="1306055"/>
            <a:ext cx="1654731" cy="10477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Training Set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1320788" y="2632509"/>
            <a:ext cx="126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</a:t>
            </a:r>
            <a:r>
              <a:rPr lang="zh-TW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TW" sz="2400" dirty="0" smtClean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57" name="橢圓 256"/>
          <p:cNvSpPr/>
          <p:nvPr/>
        </p:nvSpPr>
        <p:spPr>
          <a:xfrm>
            <a:off x="3102837" y="2632509"/>
            <a:ext cx="126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 2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8" name="橢圓 257"/>
          <p:cNvSpPr/>
          <p:nvPr/>
        </p:nvSpPr>
        <p:spPr>
          <a:xfrm>
            <a:off x="4945730" y="2642651"/>
            <a:ext cx="1260000" cy="720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 3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59" name="橢圓 258"/>
          <p:cNvSpPr/>
          <p:nvPr/>
        </p:nvSpPr>
        <p:spPr>
          <a:xfrm>
            <a:off x="6784054" y="2642651"/>
            <a:ext cx="1260000" cy="72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Set 4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260" name="直線單箭頭接點 259"/>
          <p:cNvCxnSpPr/>
          <p:nvPr/>
        </p:nvCxnSpPr>
        <p:spPr>
          <a:xfrm flipH="1">
            <a:off x="2305051" y="1964424"/>
            <a:ext cx="1695959" cy="6782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單箭頭接點 260"/>
          <p:cNvCxnSpPr/>
          <p:nvPr/>
        </p:nvCxnSpPr>
        <p:spPr>
          <a:xfrm flipH="1">
            <a:off x="3802783" y="2283568"/>
            <a:ext cx="478720" cy="429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單箭頭接點 261"/>
          <p:cNvCxnSpPr/>
          <p:nvPr/>
        </p:nvCxnSpPr>
        <p:spPr>
          <a:xfrm>
            <a:off x="5253355" y="2257029"/>
            <a:ext cx="166076" cy="4728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單箭頭接點 262"/>
          <p:cNvCxnSpPr/>
          <p:nvPr/>
        </p:nvCxnSpPr>
        <p:spPr>
          <a:xfrm>
            <a:off x="5497783" y="1964424"/>
            <a:ext cx="1532676" cy="728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單箭頭接點 263"/>
          <p:cNvCxnSpPr/>
          <p:nvPr/>
        </p:nvCxnSpPr>
        <p:spPr>
          <a:xfrm flipH="1">
            <a:off x="7414054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單箭頭接點 264"/>
          <p:cNvCxnSpPr/>
          <p:nvPr/>
        </p:nvCxnSpPr>
        <p:spPr>
          <a:xfrm flipH="1">
            <a:off x="3732838" y="3272294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單箭頭接點 265"/>
          <p:cNvCxnSpPr/>
          <p:nvPr/>
        </p:nvCxnSpPr>
        <p:spPr>
          <a:xfrm flipH="1">
            <a:off x="5588176" y="3280679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/>
          <p:nvPr/>
        </p:nvCxnSpPr>
        <p:spPr>
          <a:xfrm flipH="1">
            <a:off x="1950788" y="3242856"/>
            <a:ext cx="0" cy="54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1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253" grpId="0" animBg="1"/>
      <p:bldP spid="254" grpId="0" animBg="1"/>
      <p:bldP spid="255" grpId="0" animBg="1"/>
      <p:bldP spid="5" grpId="0"/>
      <p:bldP spid="10" grpId="0" animBg="1"/>
      <p:bldP spid="256" grpId="0" animBg="1"/>
      <p:bldP spid="257" grpId="0" animBg="1"/>
      <p:bldP spid="258" grpId="0" animBg="1"/>
      <p:bldP spid="25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3719" y="1835554"/>
            <a:ext cx="222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Ensemble</a:t>
            </a:r>
            <a:endParaRPr lang="zh-TW" altLang="en-US" sz="2800" b="1" i="1" u="sng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1094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 smtClean="0">
                <a:solidFill>
                  <a:prstClr val="black"/>
                </a:solidFill>
              </a:rPr>
              <a:t>1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74513" y="3787421"/>
            <a:ext cx="1352550" cy="1123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</a:rPr>
              <a:t>1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61131" y="3782856"/>
            <a:ext cx="1352550" cy="11239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2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99455" y="3764724"/>
            <a:ext cx="1352550" cy="11239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3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7779" y="3782856"/>
            <a:ext cx="1352550" cy="11239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Network</a:t>
            </a:r>
          </a:p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4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553027" y="239576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Testing data x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397567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2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248478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3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099389" y="5211606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r>
              <a:rPr lang="en-US" altLang="zh-TW" sz="2800" baseline="-25000" dirty="0">
                <a:solidFill>
                  <a:prstClr val="black"/>
                </a:solidFill>
              </a:rPr>
              <a:t>4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359467" y="6172058"/>
            <a:ext cx="246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average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2171837" y="2953827"/>
            <a:ext cx="1943507" cy="79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3685768" y="2991941"/>
            <a:ext cx="727913" cy="8735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29" idx="0"/>
          </p:cNvCxnSpPr>
          <p:nvPr/>
        </p:nvCxnSpPr>
        <p:spPr>
          <a:xfrm>
            <a:off x="4899455" y="3033254"/>
            <a:ext cx="676275" cy="731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30" idx="0"/>
          </p:cNvCxnSpPr>
          <p:nvPr/>
        </p:nvCxnSpPr>
        <p:spPr>
          <a:xfrm>
            <a:off x="5210378" y="2953827"/>
            <a:ext cx="2203676" cy="8290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7395004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3713788" y="4918389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5569126" y="4926774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>
            <a:off x="1931738" y="4888951"/>
            <a:ext cx="0" cy="45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1988887" y="5755162"/>
            <a:ext cx="1855690" cy="6785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32" idx="2"/>
          </p:cNvCxnSpPr>
          <p:nvPr/>
        </p:nvCxnSpPr>
        <p:spPr>
          <a:xfrm>
            <a:off x="3775506" y="5734826"/>
            <a:ext cx="495348" cy="553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34" idx="2"/>
          </p:cNvCxnSpPr>
          <p:nvPr/>
        </p:nvCxnSpPr>
        <p:spPr>
          <a:xfrm flipH="1">
            <a:off x="5222381" y="5734826"/>
            <a:ext cx="2254947" cy="6988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4823711" y="5696953"/>
            <a:ext cx="658527" cy="5914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3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3" grpId="0"/>
      <p:bldP spid="34" grpId="0"/>
      <p:bldP spid="3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69" name="矩形 268"/>
          <p:cNvSpPr/>
          <p:nvPr/>
        </p:nvSpPr>
        <p:spPr>
          <a:xfrm>
            <a:off x="6917118" y="1772545"/>
            <a:ext cx="2192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1" u="sng" dirty="0" smtClean="0">
                <a:solidFill>
                  <a:prstClr val="black"/>
                </a:solidFill>
              </a:rPr>
              <a:t>Training of Dropout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47" name="文字方塊 446"/>
          <p:cNvSpPr txBox="1"/>
          <p:nvPr/>
        </p:nvSpPr>
        <p:spPr>
          <a:xfrm>
            <a:off x="325491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1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grpSp>
        <p:nvGrpSpPr>
          <p:cNvPr id="452" name="群組 451"/>
          <p:cNvGrpSpPr/>
          <p:nvPr/>
        </p:nvGrpSpPr>
        <p:grpSpPr>
          <a:xfrm rot="5400000">
            <a:off x="4981975" y="3201460"/>
            <a:ext cx="2816562" cy="2026283"/>
            <a:chOff x="5238336" y="4137476"/>
            <a:chExt cx="2816562" cy="2026283"/>
          </a:xfrm>
        </p:grpSpPr>
        <p:sp>
          <p:nvSpPr>
            <p:cNvPr id="396" name="橢圓 395"/>
            <p:cNvSpPr/>
            <p:nvPr/>
          </p:nvSpPr>
          <p:spPr>
            <a:xfrm>
              <a:off x="5988865" y="489653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98" name="橢圓 397"/>
            <p:cNvSpPr/>
            <p:nvPr/>
          </p:nvSpPr>
          <p:spPr>
            <a:xfrm>
              <a:off x="7566875" y="51981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9" name="橢圓 398"/>
            <p:cNvSpPr/>
            <p:nvPr/>
          </p:nvSpPr>
          <p:spPr>
            <a:xfrm>
              <a:off x="7566875" y="561098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0" name="矩形 399"/>
            <p:cNvSpPr/>
            <p:nvPr/>
          </p:nvSpPr>
          <p:spPr>
            <a:xfrm>
              <a:off x="5238336" y="4945837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1" name="直線單箭頭接點 400"/>
            <p:cNvCxnSpPr>
              <a:stCxn id="400" idx="3"/>
              <a:endCxn id="396" idx="2"/>
            </p:cNvCxnSpPr>
            <p:nvPr/>
          </p:nvCxnSpPr>
          <p:spPr>
            <a:xfrm>
              <a:off x="5369400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單箭頭接點 403"/>
            <p:cNvCxnSpPr>
              <a:stCxn id="400" idx="3"/>
            </p:cNvCxnSpPr>
            <p:nvPr/>
          </p:nvCxnSpPr>
          <p:spPr>
            <a:xfrm>
              <a:off x="5369400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單箭頭接點 405"/>
            <p:cNvCxnSpPr>
              <a:endCxn id="398" idx="2"/>
            </p:cNvCxnSpPr>
            <p:nvPr/>
          </p:nvCxnSpPr>
          <p:spPr>
            <a:xfrm>
              <a:off x="7108244" y="5000376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單箭頭接點 406"/>
            <p:cNvCxnSpPr>
              <a:endCxn id="399" idx="2"/>
            </p:cNvCxnSpPr>
            <p:nvPr/>
          </p:nvCxnSpPr>
          <p:spPr>
            <a:xfrm>
              <a:off x="7108245" y="5022010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單箭頭接點 410"/>
            <p:cNvCxnSpPr>
              <a:endCxn id="398" idx="2"/>
            </p:cNvCxnSpPr>
            <p:nvPr/>
          </p:nvCxnSpPr>
          <p:spPr>
            <a:xfrm flipV="1">
              <a:off x="7108244" y="5323616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單箭頭接點 411"/>
            <p:cNvCxnSpPr>
              <a:endCxn id="399" idx="2"/>
            </p:cNvCxnSpPr>
            <p:nvPr/>
          </p:nvCxnSpPr>
          <p:spPr>
            <a:xfrm flipV="1">
              <a:off x="7108245" y="5736456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單箭頭接點 412"/>
            <p:cNvCxnSpPr>
              <a:stCxn id="417" idx="2"/>
              <a:endCxn id="396" idx="2"/>
            </p:cNvCxnSpPr>
            <p:nvPr/>
          </p:nvCxnSpPr>
          <p:spPr>
            <a:xfrm flipV="1">
              <a:off x="5303868" y="5022010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單箭頭接點 415"/>
            <p:cNvCxnSpPr>
              <a:stCxn id="417" idx="3"/>
            </p:cNvCxnSpPr>
            <p:nvPr/>
          </p:nvCxnSpPr>
          <p:spPr>
            <a:xfrm>
              <a:off x="5369400" y="5349800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矩形 416"/>
            <p:cNvSpPr/>
            <p:nvPr/>
          </p:nvSpPr>
          <p:spPr>
            <a:xfrm>
              <a:off x="5238336" y="528426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18" name="橢圓 417"/>
            <p:cNvSpPr/>
            <p:nvPr/>
          </p:nvSpPr>
          <p:spPr>
            <a:xfrm>
              <a:off x="6857296" y="48794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21" name="橢圓 420"/>
            <p:cNvSpPr/>
            <p:nvPr/>
          </p:nvSpPr>
          <p:spPr>
            <a:xfrm>
              <a:off x="6857296" y="591154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2" name="矩形 421"/>
            <p:cNvSpPr/>
            <p:nvPr/>
          </p:nvSpPr>
          <p:spPr>
            <a:xfrm>
              <a:off x="5238336" y="5655604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423" name="矩形 422"/>
            <p:cNvSpPr/>
            <p:nvPr/>
          </p:nvSpPr>
          <p:spPr>
            <a:xfrm>
              <a:off x="5238336" y="598993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24" name="直線單箭頭接點 423"/>
            <p:cNvCxnSpPr>
              <a:stCxn id="423" idx="3"/>
            </p:cNvCxnSpPr>
            <p:nvPr/>
          </p:nvCxnSpPr>
          <p:spPr>
            <a:xfrm flipV="1">
              <a:off x="5369400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單箭頭接點 424"/>
            <p:cNvCxnSpPr>
              <a:stCxn id="422" idx="3"/>
            </p:cNvCxnSpPr>
            <p:nvPr/>
          </p:nvCxnSpPr>
          <p:spPr>
            <a:xfrm>
              <a:off x="5369400" y="5721136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單箭頭接點 427"/>
            <p:cNvCxnSpPr>
              <a:stCxn id="423" idx="3"/>
              <a:endCxn id="396" idx="2"/>
            </p:cNvCxnSpPr>
            <p:nvPr/>
          </p:nvCxnSpPr>
          <p:spPr>
            <a:xfrm flipV="1">
              <a:off x="5369400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單箭頭接點 429"/>
            <p:cNvCxnSpPr>
              <a:stCxn id="422" idx="3"/>
              <a:endCxn id="396" idx="2"/>
            </p:cNvCxnSpPr>
            <p:nvPr/>
          </p:nvCxnSpPr>
          <p:spPr>
            <a:xfrm flipV="1">
              <a:off x="5369400" y="5022010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單箭頭接點 430"/>
            <p:cNvCxnSpPr/>
            <p:nvPr/>
          </p:nvCxnSpPr>
          <p:spPr>
            <a:xfrm>
              <a:off x="6239814" y="5011369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單箭頭接點 433"/>
            <p:cNvCxnSpPr/>
            <p:nvPr/>
          </p:nvCxnSpPr>
          <p:spPr>
            <a:xfrm>
              <a:off x="6239814" y="5011369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線單箭頭接點 437"/>
            <p:cNvCxnSpPr/>
            <p:nvPr/>
          </p:nvCxnSpPr>
          <p:spPr>
            <a:xfrm flipV="1">
              <a:off x="6239814" y="6054106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單箭頭接點 441"/>
            <p:cNvCxnSpPr/>
            <p:nvPr/>
          </p:nvCxnSpPr>
          <p:spPr>
            <a:xfrm flipV="1">
              <a:off x="6239814" y="5022010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單箭頭接點 444"/>
            <p:cNvCxnSpPr/>
            <p:nvPr/>
          </p:nvCxnSpPr>
          <p:spPr>
            <a:xfrm>
              <a:off x="7825583" y="53298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單箭頭接點 445"/>
            <p:cNvCxnSpPr/>
            <p:nvPr/>
          </p:nvCxnSpPr>
          <p:spPr>
            <a:xfrm>
              <a:off x="7825583" y="5743598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橢圓 390"/>
            <p:cNvSpPr/>
            <p:nvPr/>
          </p:nvSpPr>
          <p:spPr>
            <a:xfrm>
              <a:off x="5984094" y="591281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9" name="文字方塊 448"/>
            <p:cNvSpPr txBox="1"/>
            <p:nvPr/>
          </p:nvSpPr>
          <p:spPr>
            <a:xfrm>
              <a:off x="6063855" y="4137476"/>
              <a:ext cx="964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prstClr val="black"/>
                  </a:solidFill>
                </a:rPr>
                <a:t>……</a:t>
              </a:r>
              <a:endParaRPr lang="zh-TW" altLang="en-US" sz="28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3" name="文字方塊 452"/>
          <p:cNvSpPr txBox="1"/>
          <p:nvPr/>
        </p:nvSpPr>
        <p:spPr>
          <a:xfrm>
            <a:off x="1113457" y="5741959"/>
            <a:ext cx="7351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prstClr val="black"/>
                </a:solidFill>
              </a:rPr>
              <a:t>Using one mini-batch to train one network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54" name="文字方塊 453"/>
          <p:cNvSpPr txBox="1"/>
          <p:nvPr/>
        </p:nvSpPr>
        <p:spPr>
          <a:xfrm>
            <a:off x="1088193" y="6205586"/>
            <a:ext cx="701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prstClr val="black"/>
                </a:solidFill>
              </a:rPr>
              <a:t>Some parameters in the network are shared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455" name="文字方塊 454"/>
          <p:cNvSpPr txBox="1"/>
          <p:nvPr/>
        </p:nvSpPr>
        <p:spPr>
          <a:xfrm>
            <a:off x="1982924" y="1847804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2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456" name="文字方塊 455"/>
          <p:cNvSpPr txBox="1"/>
          <p:nvPr/>
        </p:nvSpPr>
        <p:spPr>
          <a:xfrm>
            <a:off x="3634658" y="1852132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3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457" name="文字方塊 456"/>
          <p:cNvSpPr txBox="1"/>
          <p:nvPr/>
        </p:nvSpPr>
        <p:spPr>
          <a:xfrm>
            <a:off x="5283616" y="1834101"/>
            <a:ext cx="144000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solidFill>
                  <a:prstClr val="white"/>
                </a:solidFill>
              </a:rPr>
              <a:t>minibatch</a:t>
            </a:r>
            <a:r>
              <a:rPr lang="en-US" altLang="zh-TW" sz="2400" dirty="0" smtClean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4</a:t>
            </a:r>
            <a:endParaRPr lang="zh-TW" altLang="en-US" sz="2400" baseline="-25000" dirty="0">
              <a:solidFill>
                <a:prstClr val="white"/>
              </a:solidFill>
            </a:endParaRPr>
          </a:p>
        </p:txBody>
      </p:sp>
      <p:sp>
        <p:nvSpPr>
          <p:cNvPr id="515" name="文字方塊 514"/>
          <p:cNvSpPr txBox="1"/>
          <p:nvPr/>
        </p:nvSpPr>
        <p:spPr>
          <a:xfrm>
            <a:off x="7134165" y="297986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M neurons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516" name="文字方塊 515"/>
          <p:cNvSpPr txBox="1"/>
          <p:nvPr/>
        </p:nvSpPr>
        <p:spPr>
          <a:xfrm>
            <a:off x="7134165" y="439022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2</a:t>
            </a:r>
            <a:r>
              <a:rPr lang="en-US" altLang="zh-TW" sz="2800" baseline="30000" dirty="0" smtClean="0">
                <a:solidFill>
                  <a:prstClr val="black"/>
                </a:solidFill>
              </a:rPr>
              <a:t>M </a:t>
            </a:r>
            <a:r>
              <a:rPr lang="en-US" altLang="zh-TW" sz="2800" dirty="0" smtClean="0">
                <a:solidFill>
                  <a:prstClr val="black"/>
                </a:solidFill>
              </a:rPr>
              <a:t>possible networks</a:t>
            </a:r>
            <a:endParaRPr lang="zh-TW" altLang="en-US" sz="2800" baseline="30000" dirty="0">
              <a:solidFill>
                <a:prstClr val="black"/>
              </a:solidFill>
            </a:endParaRPr>
          </a:p>
        </p:txBody>
      </p:sp>
      <p:sp>
        <p:nvSpPr>
          <p:cNvPr id="517" name="向下箭號 516"/>
          <p:cNvSpPr/>
          <p:nvPr/>
        </p:nvSpPr>
        <p:spPr>
          <a:xfrm>
            <a:off x="7784576" y="3503083"/>
            <a:ext cx="501874" cy="8871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6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447" grpId="0" animBg="1"/>
      <p:bldP spid="453" grpId="0"/>
      <p:bldP spid="454" grpId="0"/>
      <p:bldP spid="455" grpId="0" animBg="1"/>
      <p:bldP spid="456" grpId="0" animBg="1"/>
      <p:bldP spid="457" grpId="0" animBg="1"/>
      <p:bldP spid="515" grpId="0"/>
      <p:bldP spid="516" grpId="0"/>
      <p:bldP spid="5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5562189" y="2515915"/>
            <a:ext cx="3330744" cy="3248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 is a kind of ensemble.</a:t>
            </a:r>
            <a:endParaRPr lang="zh-TW" altLang="en-US" dirty="0"/>
          </a:p>
        </p:txBody>
      </p:sp>
      <p:grpSp>
        <p:nvGrpSpPr>
          <p:cNvPr id="448" name="群組 447"/>
          <p:cNvGrpSpPr/>
          <p:nvPr/>
        </p:nvGrpSpPr>
        <p:grpSpPr>
          <a:xfrm rot="5400000">
            <a:off x="-366709" y="3553743"/>
            <a:ext cx="2816562" cy="1283045"/>
            <a:chOff x="1660188" y="3148756"/>
            <a:chExt cx="2816562" cy="1283045"/>
          </a:xfrm>
        </p:grpSpPr>
        <p:sp>
          <p:nvSpPr>
            <p:cNvPr id="9" name="橢圓 8"/>
            <p:cNvSpPr/>
            <p:nvPr/>
          </p:nvSpPr>
          <p:spPr>
            <a:xfrm>
              <a:off x="2410717" y="3510713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3988727" y="346744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8727" y="388028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60188" y="321514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線單箭頭接點 15"/>
            <p:cNvCxnSpPr>
              <a:stCxn id="14" idx="3"/>
              <a:endCxn id="9" idx="2"/>
            </p:cNvCxnSpPr>
            <p:nvPr/>
          </p:nvCxnSpPr>
          <p:spPr>
            <a:xfrm>
              <a:off x="1791252" y="3280673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4" idx="3"/>
            </p:cNvCxnSpPr>
            <p:nvPr/>
          </p:nvCxnSpPr>
          <p:spPr>
            <a:xfrm>
              <a:off x="1791252" y="3280673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52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endCxn id="12" idx="2"/>
            </p:cNvCxnSpPr>
            <p:nvPr/>
          </p:nvCxnSpPr>
          <p:spPr>
            <a:xfrm>
              <a:off x="3530096" y="3269680"/>
              <a:ext cx="458631" cy="323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endCxn id="13" idx="2"/>
            </p:cNvCxnSpPr>
            <p:nvPr/>
          </p:nvCxnSpPr>
          <p:spPr>
            <a:xfrm>
              <a:off x="3530097" y="3291314"/>
              <a:ext cx="458630" cy="7144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3" idx="2"/>
            </p:cNvCxnSpPr>
            <p:nvPr/>
          </p:nvCxnSpPr>
          <p:spPr>
            <a:xfrm>
              <a:off x="3530096" y="3662777"/>
              <a:ext cx="458631" cy="342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endCxn id="12" idx="2"/>
            </p:cNvCxnSpPr>
            <p:nvPr/>
          </p:nvCxnSpPr>
          <p:spPr>
            <a:xfrm flipV="1">
              <a:off x="3530097" y="3592920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3" idx="2"/>
            </p:cNvCxnSpPr>
            <p:nvPr/>
          </p:nvCxnSpPr>
          <p:spPr>
            <a:xfrm>
              <a:off x="3530097" y="3979799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endCxn id="12" idx="2"/>
            </p:cNvCxnSpPr>
            <p:nvPr/>
          </p:nvCxnSpPr>
          <p:spPr>
            <a:xfrm flipV="1">
              <a:off x="3530096" y="3592920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3" idx="2"/>
            </p:cNvCxnSpPr>
            <p:nvPr/>
          </p:nvCxnSpPr>
          <p:spPr>
            <a:xfrm flipV="1">
              <a:off x="3530097" y="4005760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橢圓 31"/>
            <p:cNvSpPr/>
            <p:nvPr/>
          </p:nvSpPr>
          <p:spPr>
            <a:xfrm>
              <a:off x="3279148" y="314875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3279148" y="3493630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279148" y="383724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3279148" y="418085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60188" y="3924908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60188" y="42592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直線單箭頭接點 39"/>
            <p:cNvCxnSpPr>
              <a:stCxn id="37" idx="3"/>
            </p:cNvCxnSpPr>
            <p:nvPr/>
          </p:nvCxnSpPr>
          <p:spPr>
            <a:xfrm flipV="1">
              <a:off x="1791252" y="3979799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37" idx="3"/>
              <a:endCxn id="9" idx="2"/>
            </p:cNvCxnSpPr>
            <p:nvPr/>
          </p:nvCxnSpPr>
          <p:spPr>
            <a:xfrm flipV="1">
              <a:off x="1791252" y="3636188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36" idx="3"/>
              <a:endCxn id="9" idx="2"/>
            </p:cNvCxnSpPr>
            <p:nvPr/>
          </p:nvCxnSpPr>
          <p:spPr>
            <a:xfrm flipV="1">
              <a:off x="1791252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>
              <a:off x="2661666" y="3619104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>
              <a:off x="2661666" y="3619104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>
              <a:off x="2661666" y="3619104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2661666" y="3990440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 flipV="1">
              <a:off x="2661666" y="3636188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V="1">
              <a:off x="2661666" y="3291314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>
              <a:off x="4247435" y="359910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4247435" y="4012902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/>
            <p:nvPr/>
          </p:nvCxnSpPr>
          <p:spPr>
            <a:xfrm flipV="1">
              <a:off x="1797739" y="3986049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/>
            <p:cNvCxnSpPr/>
            <p:nvPr/>
          </p:nvCxnSpPr>
          <p:spPr>
            <a:xfrm flipV="1">
              <a:off x="2678739" y="397915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9" idx="6"/>
              <a:endCxn id="32" idx="2"/>
            </p:cNvCxnSpPr>
            <p:nvPr/>
          </p:nvCxnSpPr>
          <p:spPr>
            <a:xfrm flipV="1">
              <a:off x="2661666" y="3274230"/>
              <a:ext cx="617482" cy="361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橢圓 248"/>
            <p:cNvSpPr/>
            <p:nvPr/>
          </p:nvSpPr>
          <p:spPr>
            <a:xfrm>
              <a:off x="2406838" y="383557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1" name="群組 450"/>
          <p:cNvGrpSpPr/>
          <p:nvPr/>
        </p:nvGrpSpPr>
        <p:grpSpPr>
          <a:xfrm rot="5400000">
            <a:off x="2857969" y="3562286"/>
            <a:ext cx="2816562" cy="1265961"/>
            <a:chOff x="5222538" y="3182974"/>
            <a:chExt cx="2816562" cy="1265961"/>
          </a:xfrm>
        </p:grpSpPr>
        <p:sp>
          <p:nvSpPr>
            <p:cNvPr id="278" name="橢圓 277"/>
            <p:cNvSpPr/>
            <p:nvPr/>
          </p:nvSpPr>
          <p:spPr>
            <a:xfrm>
              <a:off x="5973067" y="318297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橢圓 278"/>
            <p:cNvSpPr/>
            <p:nvPr/>
          </p:nvSpPr>
          <p:spPr>
            <a:xfrm>
              <a:off x="5973067" y="352784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0" name="橢圓 279"/>
            <p:cNvSpPr/>
            <p:nvPr/>
          </p:nvSpPr>
          <p:spPr>
            <a:xfrm>
              <a:off x="7551077" y="348457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1" name="橢圓 280"/>
            <p:cNvSpPr/>
            <p:nvPr/>
          </p:nvSpPr>
          <p:spPr>
            <a:xfrm>
              <a:off x="7551077" y="3897419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5222538" y="323227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283" name="直線單箭頭接點 282"/>
            <p:cNvCxnSpPr>
              <a:stCxn id="282" idx="3"/>
              <a:endCxn id="278" idx="2"/>
            </p:cNvCxnSpPr>
            <p:nvPr/>
          </p:nvCxnSpPr>
          <p:spPr>
            <a:xfrm>
              <a:off x="5353602" y="3297807"/>
              <a:ext cx="619466" cy="10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單箭頭接點 283"/>
            <p:cNvCxnSpPr>
              <a:stCxn id="282" idx="3"/>
              <a:endCxn id="279" idx="2"/>
            </p:cNvCxnSpPr>
            <p:nvPr/>
          </p:nvCxnSpPr>
          <p:spPr>
            <a:xfrm>
              <a:off x="5353602" y="3297807"/>
              <a:ext cx="619466" cy="355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單箭頭接點 284"/>
            <p:cNvCxnSpPr>
              <a:stCxn id="282" idx="3"/>
            </p:cNvCxnSpPr>
            <p:nvPr/>
          </p:nvCxnSpPr>
          <p:spPr>
            <a:xfrm>
              <a:off x="5353602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單箭頭接點 290"/>
            <p:cNvCxnSpPr>
              <a:endCxn id="280" idx="2"/>
            </p:cNvCxnSpPr>
            <p:nvPr/>
          </p:nvCxnSpPr>
          <p:spPr>
            <a:xfrm flipV="1">
              <a:off x="7092447" y="3610054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單箭頭接點 291"/>
            <p:cNvCxnSpPr>
              <a:endCxn id="281" idx="2"/>
            </p:cNvCxnSpPr>
            <p:nvPr/>
          </p:nvCxnSpPr>
          <p:spPr>
            <a:xfrm>
              <a:off x="7092447" y="3996933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線單箭頭接點 292"/>
            <p:cNvCxnSpPr>
              <a:endCxn id="280" idx="2"/>
            </p:cNvCxnSpPr>
            <p:nvPr/>
          </p:nvCxnSpPr>
          <p:spPr>
            <a:xfrm flipV="1">
              <a:off x="7092446" y="3610054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單箭頭接點 293"/>
            <p:cNvCxnSpPr>
              <a:endCxn id="281" idx="2"/>
            </p:cNvCxnSpPr>
            <p:nvPr/>
          </p:nvCxnSpPr>
          <p:spPr>
            <a:xfrm flipV="1">
              <a:off x="7092447" y="4022894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線單箭頭接點 294"/>
            <p:cNvCxnSpPr>
              <a:stCxn id="299" idx="2"/>
              <a:endCxn id="278" idx="2"/>
            </p:cNvCxnSpPr>
            <p:nvPr/>
          </p:nvCxnSpPr>
          <p:spPr>
            <a:xfrm flipV="1">
              <a:off x="5288070" y="3308448"/>
              <a:ext cx="684997" cy="393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線單箭頭接點 295"/>
            <p:cNvCxnSpPr>
              <a:stCxn id="299" idx="3"/>
              <a:endCxn id="279" idx="2"/>
            </p:cNvCxnSpPr>
            <p:nvPr/>
          </p:nvCxnSpPr>
          <p:spPr>
            <a:xfrm>
              <a:off x="5353602" y="3636238"/>
              <a:ext cx="619466" cy="1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單箭頭接點 296"/>
            <p:cNvCxnSpPr>
              <a:stCxn id="299" idx="3"/>
            </p:cNvCxnSpPr>
            <p:nvPr/>
          </p:nvCxnSpPr>
          <p:spPr>
            <a:xfrm>
              <a:off x="5353602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矩形 298"/>
            <p:cNvSpPr/>
            <p:nvPr/>
          </p:nvSpPr>
          <p:spPr>
            <a:xfrm>
              <a:off x="5222538" y="357070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橢圓 301"/>
            <p:cNvSpPr/>
            <p:nvPr/>
          </p:nvSpPr>
          <p:spPr>
            <a:xfrm>
              <a:off x="6841498" y="385437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橢圓 302"/>
            <p:cNvSpPr/>
            <p:nvPr/>
          </p:nvSpPr>
          <p:spPr>
            <a:xfrm>
              <a:off x="6841498" y="4197986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222538" y="3942042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5222538" y="4276376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08" name="直線單箭頭接點 307"/>
            <p:cNvCxnSpPr>
              <a:stCxn id="305" idx="3"/>
            </p:cNvCxnSpPr>
            <p:nvPr/>
          </p:nvCxnSpPr>
          <p:spPr>
            <a:xfrm flipV="1">
              <a:off x="5353602" y="3996933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單箭頭接點 308"/>
            <p:cNvCxnSpPr>
              <a:stCxn id="305" idx="3"/>
              <a:endCxn id="279" idx="2"/>
            </p:cNvCxnSpPr>
            <p:nvPr/>
          </p:nvCxnSpPr>
          <p:spPr>
            <a:xfrm flipV="1">
              <a:off x="5353602" y="3653322"/>
              <a:ext cx="619466" cy="688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單箭頭接點 309"/>
            <p:cNvCxnSpPr>
              <a:stCxn id="305" idx="3"/>
              <a:endCxn id="278" idx="2"/>
            </p:cNvCxnSpPr>
            <p:nvPr/>
          </p:nvCxnSpPr>
          <p:spPr>
            <a:xfrm flipV="1">
              <a:off x="5353602" y="3308448"/>
              <a:ext cx="619466" cy="1033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單箭頭接點 310"/>
            <p:cNvCxnSpPr>
              <a:stCxn id="304" idx="3"/>
              <a:endCxn id="279" idx="2"/>
            </p:cNvCxnSpPr>
            <p:nvPr/>
          </p:nvCxnSpPr>
          <p:spPr>
            <a:xfrm flipV="1">
              <a:off x="5353602" y="3653322"/>
              <a:ext cx="619466" cy="3542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單箭頭接點 311"/>
            <p:cNvCxnSpPr>
              <a:stCxn id="304" idx="3"/>
              <a:endCxn id="278" idx="2"/>
            </p:cNvCxnSpPr>
            <p:nvPr/>
          </p:nvCxnSpPr>
          <p:spPr>
            <a:xfrm flipV="1">
              <a:off x="5353602" y="3308448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單箭頭接點 314"/>
            <p:cNvCxnSpPr/>
            <p:nvPr/>
          </p:nvCxnSpPr>
          <p:spPr>
            <a:xfrm>
              <a:off x="6224016" y="3297807"/>
              <a:ext cx="619466" cy="699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單箭頭接點 315"/>
            <p:cNvCxnSpPr/>
            <p:nvPr/>
          </p:nvCxnSpPr>
          <p:spPr>
            <a:xfrm>
              <a:off x="6224016" y="3297807"/>
              <a:ext cx="619466" cy="10427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單箭頭接點 317"/>
            <p:cNvCxnSpPr/>
            <p:nvPr/>
          </p:nvCxnSpPr>
          <p:spPr>
            <a:xfrm>
              <a:off x="6224016" y="3636238"/>
              <a:ext cx="619466" cy="36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單箭頭接點 318"/>
            <p:cNvCxnSpPr/>
            <p:nvPr/>
          </p:nvCxnSpPr>
          <p:spPr>
            <a:xfrm>
              <a:off x="6224016" y="3636238"/>
              <a:ext cx="619466" cy="7043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單箭頭接點 320"/>
            <p:cNvCxnSpPr/>
            <p:nvPr/>
          </p:nvCxnSpPr>
          <p:spPr>
            <a:xfrm>
              <a:off x="6224016" y="4007574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單箭頭接點 326"/>
            <p:cNvCxnSpPr/>
            <p:nvPr/>
          </p:nvCxnSpPr>
          <p:spPr>
            <a:xfrm>
              <a:off x="7809785" y="3616240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單箭頭接點 327"/>
            <p:cNvCxnSpPr/>
            <p:nvPr/>
          </p:nvCxnSpPr>
          <p:spPr>
            <a:xfrm>
              <a:off x="7809785" y="4030036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單箭頭接點 274"/>
            <p:cNvCxnSpPr/>
            <p:nvPr/>
          </p:nvCxnSpPr>
          <p:spPr>
            <a:xfrm flipV="1">
              <a:off x="5360089" y="4003183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單箭頭接點 275"/>
            <p:cNvCxnSpPr/>
            <p:nvPr/>
          </p:nvCxnSpPr>
          <p:spPr>
            <a:xfrm flipV="1">
              <a:off x="6241089" y="3996286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橢圓 271"/>
            <p:cNvSpPr/>
            <p:nvPr/>
          </p:nvSpPr>
          <p:spPr>
            <a:xfrm>
              <a:off x="5969188" y="3852712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0" name="群組 449"/>
          <p:cNvGrpSpPr/>
          <p:nvPr/>
        </p:nvGrpSpPr>
        <p:grpSpPr>
          <a:xfrm rot="5400000">
            <a:off x="1385975" y="3696735"/>
            <a:ext cx="2816562" cy="965618"/>
            <a:chOff x="1660188" y="5222258"/>
            <a:chExt cx="2816562" cy="965618"/>
          </a:xfrm>
        </p:grpSpPr>
        <p:sp>
          <p:nvSpPr>
            <p:cNvPr id="339" name="橢圓 338"/>
            <p:cNvSpPr/>
            <p:nvPr/>
          </p:nvSpPr>
          <p:spPr>
            <a:xfrm>
              <a:off x="3988727" y="522225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橢圓 339"/>
            <p:cNvSpPr/>
            <p:nvPr/>
          </p:nvSpPr>
          <p:spPr>
            <a:xfrm>
              <a:off x="3988727" y="5635098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0" name="直線單箭頭接點 349"/>
            <p:cNvCxnSpPr>
              <a:endCxn id="339" idx="2"/>
            </p:cNvCxnSpPr>
            <p:nvPr/>
          </p:nvCxnSpPr>
          <p:spPr>
            <a:xfrm flipV="1">
              <a:off x="3530097" y="5347733"/>
              <a:ext cx="458630" cy="386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單箭頭接點 350"/>
            <p:cNvCxnSpPr>
              <a:endCxn id="340" idx="2"/>
            </p:cNvCxnSpPr>
            <p:nvPr/>
          </p:nvCxnSpPr>
          <p:spPr>
            <a:xfrm>
              <a:off x="3530097" y="5734612"/>
              <a:ext cx="458630" cy="25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單箭頭接點 351"/>
            <p:cNvCxnSpPr>
              <a:endCxn id="339" idx="2"/>
            </p:cNvCxnSpPr>
            <p:nvPr/>
          </p:nvCxnSpPr>
          <p:spPr>
            <a:xfrm flipV="1">
              <a:off x="3530096" y="5347733"/>
              <a:ext cx="458631" cy="7168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單箭頭接點 352"/>
            <p:cNvCxnSpPr>
              <a:endCxn id="340" idx="2"/>
            </p:cNvCxnSpPr>
            <p:nvPr/>
          </p:nvCxnSpPr>
          <p:spPr>
            <a:xfrm flipV="1">
              <a:off x="3530097" y="5760573"/>
              <a:ext cx="458630" cy="3176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/>
            <p:cNvSpPr/>
            <p:nvPr/>
          </p:nvSpPr>
          <p:spPr>
            <a:xfrm>
              <a:off x="3279148" y="5592054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2" name="橢圓 361"/>
            <p:cNvSpPr/>
            <p:nvPr/>
          </p:nvSpPr>
          <p:spPr>
            <a:xfrm>
              <a:off x="3279148" y="5935665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1660188" y="5679721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1660188" y="6014055"/>
              <a:ext cx="131064" cy="131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prstClr val="white"/>
                </a:solidFill>
              </a:endParaRPr>
            </a:p>
          </p:txBody>
        </p:sp>
        <p:cxnSp>
          <p:nvCxnSpPr>
            <p:cNvPr id="365" name="直線單箭頭接點 364"/>
            <p:cNvCxnSpPr>
              <a:stCxn id="364" idx="3"/>
            </p:cNvCxnSpPr>
            <p:nvPr/>
          </p:nvCxnSpPr>
          <p:spPr>
            <a:xfrm flipV="1">
              <a:off x="1791252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單箭頭接點 365"/>
            <p:cNvCxnSpPr>
              <a:stCxn id="363" idx="3"/>
            </p:cNvCxnSpPr>
            <p:nvPr/>
          </p:nvCxnSpPr>
          <p:spPr>
            <a:xfrm>
              <a:off x="1791252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單箭頭接點 366"/>
            <p:cNvCxnSpPr>
              <a:stCxn id="364" idx="3"/>
            </p:cNvCxnSpPr>
            <p:nvPr/>
          </p:nvCxnSpPr>
          <p:spPr>
            <a:xfrm flipV="1">
              <a:off x="1791252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單箭頭接點 378"/>
            <p:cNvCxnSpPr/>
            <p:nvPr/>
          </p:nvCxnSpPr>
          <p:spPr>
            <a:xfrm flipV="1">
              <a:off x="2661666" y="6078223"/>
              <a:ext cx="619466" cy="1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單箭頭接點 379"/>
            <p:cNvCxnSpPr/>
            <p:nvPr/>
          </p:nvCxnSpPr>
          <p:spPr>
            <a:xfrm>
              <a:off x="2661666" y="5745253"/>
              <a:ext cx="619466" cy="3329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單箭頭接點 380"/>
            <p:cNvCxnSpPr/>
            <p:nvPr/>
          </p:nvCxnSpPr>
          <p:spPr>
            <a:xfrm flipV="1">
              <a:off x="2661666" y="5734612"/>
              <a:ext cx="619466" cy="344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單箭頭接點 385"/>
            <p:cNvCxnSpPr/>
            <p:nvPr/>
          </p:nvCxnSpPr>
          <p:spPr>
            <a:xfrm>
              <a:off x="4247435" y="5353919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單箭頭接點 386"/>
            <p:cNvCxnSpPr/>
            <p:nvPr/>
          </p:nvCxnSpPr>
          <p:spPr>
            <a:xfrm>
              <a:off x="4247435" y="5767715"/>
              <a:ext cx="22931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單箭頭接點 333"/>
            <p:cNvCxnSpPr/>
            <p:nvPr/>
          </p:nvCxnSpPr>
          <p:spPr>
            <a:xfrm flipV="1">
              <a:off x="1797739" y="5740862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單箭頭接點 334"/>
            <p:cNvCxnSpPr/>
            <p:nvPr/>
          </p:nvCxnSpPr>
          <p:spPr>
            <a:xfrm flipV="1">
              <a:off x="2678739" y="5733965"/>
              <a:ext cx="612978" cy="26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橢圓 330"/>
            <p:cNvSpPr/>
            <p:nvPr/>
          </p:nvSpPr>
          <p:spPr>
            <a:xfrm>
              <a:off x="2406838" y="5590391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2" name="橢圓 331"/>
            <p:cNvSpPr/>
            <p:nvPr/>
          </p:nvSpPr>
          <p:spPr>
            <a:xfrm>
              <a:off x="2405946" y="5936927"/>
              <a:ext cx="250949" cy="2509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6" name="文字方塊 455"/>
          <p:cNvSpPr txBox="1"/>
          <p:nvPr/>
        </p:nvSpPr>
        <p:spPr>
          <a:xfrm>
            <a:off x="3550762" y="1801949"/>
            <a:ext cx="204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testing data x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94842" y="1589029"/>
            <a:ext cx="2941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 smtClean="0">
                <a:solidFill>
                  <a:prstClr val="black"/>
                </a:solidFill>
              </a:rPr>
              <a:t>Testing of Dropout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 rot="5400000">
            <a:off x="4753630" y="3944577"/>
            <a:ext cx="96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……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1543010" y="6234302"/>
            <a:ext cx="246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average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1261193" y="2265579"/>
            <a:ext cx="2475008" cy="4663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H="1">
            <a:off x="2864225" y="2289348"/>
            <a:ext cx="871977" cy="4265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>
            <a:off x="3710789" y="2289348"/>
            <a:ext cx="567922" cy="45313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/>
          <p:cNvSpPr txBox="1"/>
          <p:nvPr/>
        </p:nvSpPr>
        <p:spPr>
          <a:xfrm>
            <a:off x="692250" y="5488889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 smtClean="0">
                <a:solidFill>
                  <a:prstClr val="black"/>
                </a:solidFill>
              </a:rPr>
              <a:t>1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2598515" y="5533856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2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68737" y="5516071"/>
            <a:ext cx="75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prstClr val="black"/>
                </a:solidFill>
              </a:rPr>
              <a:t>y</a:t>
            </a:r>
            <a:r>
              <a:rPr lang="en-US" altLang="zh-TW" sz="2400" baseline="-25000" dirty="0">
                <a:solidFill>
                  <a:prstClr val="black"/>
                </a:solidFill>
              </a:rPr>
              <a:t>3</a:t>
            </a:r>
            <a:endParaRPr lang="zh-TW" altLang="en-US" sz="2400" baseline="-25000" dirty="0">
              <a:solidFill>
                <a:prstClr val="black"/>
              </a:solidFill>
            </a:endParaRPr>
          </a:p>
        </p:txBody>
      </p:sp>
      <p:cxnSp>
        <p:nvCxnSpPr>
          <p:cNvPr id="154" name="直線單箭頭接點 153"/>
          <p:cNvCxnSpPr/>
          <p:nvPr/>
        </p:nvCxnSpPr>
        <p:spPr>
          <a:xfrm>
            <a:off x="1212747" y="5995521"/>
            <a:ext cx="910217" cy="377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52" idx="2"/>
          </p:cNvCxnSpPr>
          <p:nvPr/>
        </p:nvCxnSpPr>
        <p:spPr>
          <a:xfrm flipH="1">
            <a:off x="2920178" y="5995521"/>
            <a:ext cx="56276" cy="3530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/>
          <p:nvPr/>
        </p:nvCxnSpPr>
        <p:spPr>
          <a:xfrm flipH="1">
            <a:off x="3417942" y="5976372"/>
            <a:ext cx="833815" cy="3971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群組 163"/>
          <p:cNvGrpSpPr/>
          <p:nvPr/>
        </p:nvGrpSpPr>
        <p:grpSpPr>
          <a:xfrm rot="5400000">
            <a:off x="4923459" y="3546428"/>
            <a:ext cx="2893086" cy="1335452"/>
            <a:chOff x="7997554" y="1461721"/>
            <a:chExt cx="5723548" cy="2641997"/>
          </a:xfrm>
        </p:grpSpPr>
        <p:grpSp>
          <p:nvGrpSpPr>
            <p:cNvPr id="165" name="群組 164"/>
            <p:cNvGrpSpPr/>
            <p:nvPr/>
          </p:nvGrpSpPr>
          <p:grpSpPr>
            <a:xfrm>
              <a:off x="7997554" y="1461721"/>
              <a:ext cx="5723548" cy="2641997"/>
              <a:chOff x="1904899" y="2535995"/>
              <a:chExt cx="5723548" cy="2641997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3430053" y="2570711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橢圓 169"/>
              <p:cNvSpPr/>
              <p:nvPr/>
            </p:nvSpPr>
            <p:spPr>
              <a:xfrm>
                <a:off x="3430053" y="3271530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橢圓 170"/>
              <p:cNvSpPr/>
              <p:nvPr/>
            </p:nvSpPr>
            <p:spPr>
              <a:xfrm>
                <a:off x="3430053" y="396978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橢圓 171"/>
              <p:cNvSpPr/>
              <p:nvPr/>
            </p:nvSpPr>
            <p:spPr>
              <a:xfrm>
                <a:off x="3430053" y="466803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橢圓 172"/>
              <p:cNvSpPr/>
              <p:nvPr/>
            </p:nvSpPr>
            <p:spPr>
              <a:xfrm>
                <a:off x="6636734" y="318360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橢圓 173"/>
              <p:cNvSpPr/>
              <p:nvPr/>
            </p:nvSpPr>
            <p:spPr>
              <a:xfrm>
                <a:off x="6636734" y="4022539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904899" y="2670896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6" name="直線單箭頭接點 175"/>
              <p:cNvCxnSpPr>
                <a:stCxn id="175" idx="3"/>
                <a:endCxn id="169" idx="2"/>
              </p:cNvCxnSpPr>
              <p:nvPr/>
            </p:nvCxnSpPr>
            <p:spPr>
              <a:xfrm>
                <a:off x="2171234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/>
              <p:cNvCxnSpPr>
                <a:stCxn id="175" idx="3"/>
                <a:endCxn id="170" idx="2"/>
              </p:cNvCxnSpPr>
              <p:nvPr/>
            </p:nvCxnSpPr>
            <p:spPr>
              <a:xfrm>
                <a:off x="2171234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/>
              <p:cNvCxnSpPr>
                <a:stCxn id="175" idx="3"/>
                <a:endCxn id="171" idx="2"/>
              </p:cNvCxnSpPr>
              <p:nvPr/>
            </p:nvCxnSpPr>
            <p:spPr>
              <a:xfrm>
                <a:off x="2171234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/>
              <p:cNvCxnSpPr>
                <a:stCxn id="175" idx="3"/>
                <a:endCxn id="172" idx="2"/>
              </p:cNvCxnSpPr>
              <p:nvPr/>
            </p:nvCxnSpPr>
            <p:spPr>
              <a:xfrm>
                <a:off x="2171234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單箭頭接點 179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106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單箭頭接點 180"/>
              <p:cNvCxnSpPr>
                <a:endCxn id="173" idx="2"/>
              </p:cNvCxnSpPr>
              <p:nvPr/>
            </p:nvCxnSpPr>
            <p:spPr>
              <a:xfrm>
                <a:off x="5704748" y="2781725"/>
                <a:ext cx="931986" cy="656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/>
              <p:cNvCxnSpPr>
                <a:endCxn id="174" idx="2"/>
              </p:cNvCxnSpPr>
              <p:nvPr/>
            </p:nvCxnSpPr>
            <p:spPr>
              <a:xfrm>
                <a:off x="5704749" y="2825688"/>
                <a:ext cx="931985" cy="14518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單箭頭接點 182"/>
              <p:cNvCxnSpPr>
                <a:endCxn id="174" idx="2"/>
              </p:cNvCxnSpPr>
              <p:nvPr/>
            </p:nvCxnSpPr>
            <p:spPr>
              <a:xfrm>
                <a:off x="5704748" y="3580539"/>
                <a:ext cx="931986" cy="696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單箭頭接點 183"/>
              <p:cNvCxnSpPr>
                <a:endCxn id="173" idx="2"/>
              </p:cNvCxnSpPr>
              <p:nvPr/>
            </p:nvCxnSpPr>
            <p:spPr>
              <a:xfrm flipV="1">
                <a:off x="5704749" y="3438582"/>
                <a:ext cx="931985" cy="78617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/>
              <p:cNvCxnSpPr>
                <a:endCxn id="174" idx="2"/>
              </p:cNvCxnSpPr>
              <p:nvPr/>
            </p:nvCxnSpPr>
            <p:spPr>
              <a:xfrm>
                <a:off x="5704749" y="4224761"/>
                <a:ext cx="931985" cy="527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單箭頭接點 185"/>
              <p:cNvCxnSpPr>
                <a:endCxn id="173" idx="2"/>
              </p:cNvCxnSpPr>
              <p:nvPr/>
            </p:nvCxnSpPr>
            <p:spPr>
              <a:xfrm flipV="1">
                <a:off x="5704748" y="3438582"/>
                <a:ext cx="931986" cy="14567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單箭頭接點 186"/>
              <p:cNvCxnSpPr>
                <a:endCxn id="174" idx="2"/>
              </p:cNvCxnSpPr>
              <p:nvPr/>
            </p:nvCxnSpPr>
            <p:spPr>
              <a:xfrm flipV="1">
                <a:off x="5704749" y="4277516"/>
                <a:ext cx="931985" cy="6454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單箭頭接點 187"/>
              <p:cNvCxnSpPr>
                <a:stCxn id="192" idx="2"/>
                <a:endCxn id="169" idx="2"/>
              </p:cNvCxnSpPr>
              <p:nvPr/>
            </p:nvCxnSpPr>
            <p:spPr>
              <a:xfrm flipV="1">
                <a:off x="2038067" y="2825688"/>
                <a:ext cx="1391986" cy="7992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單箭頭接點 188"/>
              <p:cNvCxnSpPr>
                <a:stCxn id="192" idx="3"/>
                <a:endCxn id="170" idx="2"/>
              </p:cNvCxnSpPr>
              <p:nvPr/>
            </p:nvCxnSpPr>
            <p:spPr>
              <a:xfrm>
                <a:off x="2171234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單箭頭接點 189"/>
              <p:cNvCxnSpPr>
                <a:stCxn id="192" idx="3"/>
                <a:endCxn id="171" idx="2"/>
              </p:cNvCxnSpPr>
              <p:nvPr/>
            </p:nvCxnSpPr>
            <p:spPr>
              <a:xfrm>
                <a:off x="2171234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單箭頭接點 190"/>
              <p:cNvCxnSpPr>
                <a:stCxn id="192" idx="3"/>
                <a:endCxn id="172" idx="2"/>
              </p:cNvCxnSpPr>
              <p:nvPr/>
            </p:nvCxnSpPr>
            <p:spPr>
              <a:xfrm>
                <a:off x="2171234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4899" y="3358623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橢圓 192"/>
              <p:cNvSpPr/>
              <p:nvPr/>
            </p:nvSpPr>
            <p:spPr>
              <a:xfrm>
                <a:off x="5194794" y="2535995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橢圓 193"/>
              <p:cNvSpPr/>
              <p:nvPr/>
            </p:nvSpPr>
            <p:spPr>
              <a:xfrm>
                <a:off x="5194794" y="3236814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橢圓 194"/>
              <p:cNvSpPr/>
              <p:nvPr/>
            </p:nvSpPr>
            <p:spPr>
              <a:xfrm>
                <a:off x="5194794" y="3935068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橢圓 195"/>
              <p:cNvSpPr/>
              <p:nvPr/>
            </p:nvSpPr>
            <p:spPr>
              <a:xfrm>
                <a:off x="5194794" y="4633322"/>
                <a:ext cx="509954" cy="50995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1904899" y="4113217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1904899" y="4792619"/>
                <a:ext cx="266335" cy="2663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9" name="直線單箭頭接點 198"/>
              <p:cNvCxnSpPr>
                <a:stCxn id="198" idx="3"/>
                <a:endCxn id="172" idx="2"/>
              </p:cNvCxnSpPr>
              <p:nvPr/>
            </p:nvCxnSpPr>
            <p:spPr>
              <a:xfrm flipV="1">
                <a:off x="2171234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單箭頭接點 199"/>
              <p:cNvCxnSpPr>
                <a:stCxn id="197" idx="3"/>
                <a:endCxn id="172" idx="2"/>
              </p:cNvCxnSpPr>
              <p:nvPr/>
            </p:nvCxnSpPr>
            <p:spPr>
              <a:xfrm>
                <a:off x="2171234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線單箭頭接點 200"/>
              <p:cNvCxnSpPr>
                <a:stCxn id="198" idx="3"/>
                <a:endCxn id="171" idx="2"/>
              </p:cNvCxnSpPr>
              <p:nvPr/>
            </p:nvCxnSpPr>
            <p:spPr>
              <a:xfrm flipV="1">
                <a:off x="2171234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線單箭頭接點 201"/>
              <p:cNvCxnSpPr>
                <a:stCxn id="198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單箭頭接點 202"/>
              <p:cNvCxnSpPr>
                <a:stCxn id="198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單箭頭接點 203"/>
              <p:cNvCxnSpPr>
                <a:stCxn id="197" idx="3"/>
                <a:endCxn id="170" idx="2"/>
              </p:cNvCxnSpPr>
              <p:nvPr/>
            </p:nvCxnSpPr>
            <p:spPr>
              <a:xfrm flipV="1">
                <a:off x="2171234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單箭頭接點 204"/>
              <p:cNvCxnSpPr>
                <a:stCxn id="197" idx="3"/>
                <a:endCxn id="169" idx="2"/>
              </p:cNvCxnSpPr>
              <p:nvPr/>
            </p:nvCxnSpPr>
            <p:spPr>
              <a:xfrm flipV="1">
                <a:off x="2171234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單箭頭接點 205"/>
              <p:cNvCxnSpPr/>
              <p:nvPr/>
            </p:nvCxnSpPr>
            <p:spPr>
              <a:xfrm>
                <a:off x="3940007" y="2804064"/>
                <a:ext cx="1258819" cy="21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線單箭頭接點 206"/>
              <p:cNvCxnSpPr/>
              <p:nvPr/>
            </p:nvCxnSpPr>
            <p:spPr>
              <a:xfrm>
                <a:off x="3940007" y="2804064"/>
                <a:ext cx="1258819" cy="7224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線單箭頭接點 207"/>
              <p:cNvCxnSpPr/>
              <p:nvPr/>
            </p:nvCxnSpPr>
            <p:spPr>
              <a:xfrm>
                <a:off x="3940007" y="2804064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線單箭頭接點 208"/>
              <p:cNvCxnSpPr/>
              <p:nvPr/>
            </p:nvCxnSpPr>
            <p:spPr>
              <a:xfrm>
                <a:off x="3940007" y="2804064"/>
                <a:ext cx="1258819" cy="21189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線單箭頭接點 209"/>
              <p:cNvCxnSpPr/>
              <p:nvPr/>
            </p:nvCxnSpPr>
            <p:spPr>
              <a:xfrm>
                <a:off x="3940007" y="3491791"/>
                <a:ext cx="1258819" cy="347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線單箭頭接點 210"/>
              <p:cNvCxnSpPr/>
              <p:nvPr/>
            </p:nvCxnSpPr>
            <p:spPr>
              <a:xfrm>
                <a:off x="3940007" y="3491791"/>
                <a:ext cx="1258819" cy="7329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/>
              <p:cNvCxnSpPr/>
              <p:nvPr/>
            </p:nvCxnSpPr>
            <p:spPr>
              <a:xfrm>
                <a:off x="3940007" y="3491791"/>
                <a:ext cx="1258819" cy="14312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線單箭頭接點 212"/>
              <p:cNvCxnSpPr/>
              <p:nvPr/>
            </p:nvCxnSpPr>
            <p:spPr>
              <a:xfrm flipV="1">
                <a:off x="3940007" y="4923015"/>
                <a:ext cx="1258819" cy="27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線單箭頭接點 213"/>
              <p:cNvCxnSpPr/>
              <p:nvPr/>
            </p:nvCxnSpPr>
            <p:spPr>
              <a:xfrm>
                <a:off x="3940007" y="4246385"/>
                <a:ext cx="1258819" cy="676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線單箭頭接點 214"/>
              <p:cNvCxnSpPr/>
              <p:nvPr/>
            </p:nvCxnSpPr>
            <p:spPr>
              <a:xfrm flipV="1">
                <a:off x="3940007" y="4224761"/>
                <a:ext cx="1258819" cy="701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線單箭頭接點 215"/>
              <p:cNvCxnSpPr/>
              <p:nvPr/>
            </p:nvCxnSpPr>
            <p:spPr>
              <a:xfrm flipV="1">
                <a:off x="3940007" y="3526507"/>
                <a:ext cx="1258819" cy="13992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線單箭頭接點 216"/>
              <p:cNvCxnSpPr/>
              <p:nvPr/>
            </p:nvCxnSpPr>
            <p:spPr>
              <a:xfrm flipV="1">
                <a:off x="3940007" y="2825688"/>
                <a:ext cx="1258819" cy="210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線單箭頭接點 217"/>
              <p:cNvCxnSpPr/>
              <p:nvPr/>
            </p:nvCxnSpPr>
            <p:spPr>
              <a:xfrm flipV="1">
                <a:off x="3940007" y="3526507"/>
                <a:ext cx="1258819" cy="7198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線單箭頭接點 218"/>
              <p:cNvCxnSpPr/>
              <p:nvPr/>
            </p:nvCxnSpPr>
            <p:spPr>
              <a:xfrm flipV="1">
                <a:off x="3940007" y="2825688"/>
                <a:ext cx="1258819" cy="142069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線單箭頭接點 219"/>
              <p:cNvCxnSpPr/>
              <p:nvPr/>
            </p:nvCxnSpPr>
            <p:spPr>
              <a:xfrm>
                <a:off x="7162454" y="3451153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線單箭頭接點 220"/>
              <p:cNvCxnSpPr/>
              <p:nvPr/>
            </p:nvCxnSpPr>
            <p:spPr>
              <a:xfrm>
                <a:off x="7162454" y="4292030"/>
                <a:ext cx="46599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直線單箭頭接點 165"/>
            <p:cNvCxnSpPr/>
            <p:nvPr/>
          </p:nvCxnSpPr>
          <p:spPr>
            <a:xfrm flipV="1">
              <a:off x="8277073" y="3163187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單箭頭接點 166"/>
            <p:cNvCxnSpPr/>
            <p:nvPr/>
          </p:nvCxnSpPr>
          <p:spPr>
            <a:xfrm flipV="1">
              <a:off x="10067356" y="3149173"/>
              <a:ext cx="1245635" cy="53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單箭頭接點 167"/>
            <p:cNvCxnSpPr>
              <a:stCxn id="170" idx="6"/>
              <a:endCxn id="193" idx="2"/>
            </p:cNvCxnSpPr>
            <p:nvPr/>
          </p:nvCxnSpPr>
          <p:spPr>
            <a:xfrm flipV="1">
              <a:off x="10032662" y="1716698"/>
              <a:ext cx="1254787" cy="7355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/>
          <p:cNvSpPr txBox="1"/>
          <p:nvPr/>
        </p:nvSpPr>
        <p:spPr>
          <a:xfrm>
            <a:off x="7362663" y="3343821"/>
            <a:ext cx="129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prstClr val="black"/>
                </a:solidFill>
              </a:rPr>
              <a:t>All the weights multiply (1-p)%</a:t>
            </a:r>
            <a:endParaRPr lang="zh-TW" altLang="en-US" sz="2400" dirty="0">
              <a:solidFill>
                <a:prstClr val="black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713451" y="6161139"/>
            <a:ext cx="93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FF0000"/>
                </a:solidFill>
              </a:rPr>
              <a:t>≈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6" name="文字方塊 225"/>
          <p:cNvSpPr txBox="1"/>
          <p:nvPr/>
        </p:nvSpPr>
        <p:spPr>
          <a:xfrm>
            <a:off x="5988754" y="6168113"/>
            <a:ext cx="75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prstClr val="black"/>
                </a:solidFill>
              </a:rPr>
              <a:t>y</a:t>
            </a:r>
            <a:endParaRPr lang="zh-TW" altLang="en-US" sz="2800" baseline="-25000" dirty="0">
              <a:solidFill>
                <a:prstClr val="black"/>
              </a:solidFill>
            </a:endParaRPr>
          </a:p>
        </p:txBody>
      </p:sp>
      <p:cxnSp>
        <p:nvCxnSpPr>
          <p:cNvPr id="229" name="直線單箭頭接點 228"/>
          <p:cNvCxnSpPr/>
          <p:nvPr/>
        </p:nvCxnSpPr>
        <p:spPr>
          <a:xfrm>
            <a:off x="5492560" y="2269719"/>
            <a:ext cx="869756" cy="450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/>
          <p:cNvCxnSpPr/>
          <p:nvPr/>
        </p:nvCxnSpPr>
        <p:spPr>
          <a:xfrm>
            <a:off x="6369354" y="5768954"/>
            <a:ext cx="0" cy="45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/>
      <p:bldP spid="2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linear classifiers TO Neural Networks</a:t>
            </a:r>
            <a:endParaRPr lang="zh-TW" altLang="en-US" b="1" dirty="0"/>
          </a:p>
        </p:txBody>
      </p:sp>
      <p:sp>
        <p:nvSpPr>
          <p:cNvPr id="31" name="Rectángulo 30"/>
          <p:cNvSpPr/>
          <p:nvPr/>
        </p:nvSpPr>
        <p:spPr>
          <a:xfrm>
            <a:off x="395536" y="1124744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R</a:t>
            </a:r>
            <a:r>
              <a:rPr lang="en-US" sz="3200" dirty="0" smtClean="0">
                <a:solidFill>
                  <a:prstClr val="black"/>
                </a:solidFill>
              </a:rPr>
              <a:t>ecall that this is also logistic regression…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60848"/>
            <a:ext cx="4464496" cy="341461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580112" y="2852936"/>
            <a:ext cx="30963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But a non-linearity just at the end of a linear combination doesn’t make any difference (still linear discrimination!)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41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about 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More reference for dropout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Nitish</a:t>
            </a:r>
            <a:r>
              <a:rPr lang="en-US" altLang="zh-TW" sz="1800" dirty="0">
                <a:solidFill>
                  <a:srgbClr val="0000FF"/>
                </a:solidFill>
              </a:rPr>
              <a:t> Srivastava, JMLR’14] [Pierre </a:t>
            </a:r>
            <a:r>
              <a:rPr lang="en-US" altLang="zh-TW" sz="1800" dirty="0" err="1">
                <a:solidFill>
                  <a:srgbClr val="0000FF"/>
                </a:solidFill>
              </a:rPr>
              <a:t>Baldi</a:t>
            </a:r>
            <a:r>
              <a:rPr lang="en-US" altLang="zh-TW" sz="1800" dirty="0">
                <a:solidFill>
                  <a:srgbClr val="0000FF"/>
                </a:solidFill>
              </a:rPr>
              <a:t>, NIPS’13][Geoffrey E. Hinton, arXiv’12]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/>
              <a:t>Dropout </a:t>
            </a:r>
            <a:r>
              <a:rPr lang="en-US" altLang="zh-TW" sz="2400" dirty="0"/>
              <a:t>works better with </a:t>
            </a:r>
            <a:r>
              <a:rPr lang="en-US" altLang="zh-TW" sz="2400" dirty="0" err="1"/>
              <a:t>Maxout</a:t>
            </a:r>
            <a:r>
              <a:rPr lang="en-US" altLang="zh-TW" sz="24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[Ian J. </a:t>
            </a:r>
            <a:r>
              <a:rPr lang="en-US" altLang="zh-TW" sz="1800" dirty="0" err="1">
                <a:solidFill>
                  <a:srgbClr val="0000FF"/>
                </a:solidFill>
              </a:rPr>
              <a:t>Goodfellow</a:t>
            </a:r>
            <a:r>
              <a:rPr lang="en-US" altLang="zh-TW" sz="1800" dirty="0">
                <a:solidFill>
                  <a:srgbClr val="0000FF"/>
                </a:solidFill>
              </a:rPr>
              <a:t>, ICML’13]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err="1" smtClean="0"/>
              <a:t>Dropconnect</a:t>
            </a:r>
            <a:r>
              <a:rPr lang="en-US" altLang="zh-TW" sz="2400" dirty="0" smtClean="0"/>
              <a:t> </a:t>
            </a:r>
            <a:r>
              <a:rPr lang="en-US" altLang="zh-TW" sz="1800" dirty="0" smtClean="0">
                <a:solidFill>
                  <a:srgbClr val="0000FF"/>
                </a:solidFill>
              </a:rPr>
              <a:t>[</a:t>
            </a:r>
            <a:r>
              <a:rPr lang="en-US" altLang="zh-TW" sz="1800" dirty="0">
                <a:solidFill>
                  <a:srgbClr val="0000FF"/>
                </a:solidFill>
              </a:rPr>
              <a:t>Li Wan, </a:t>
            </a:r>
            <a:r>
              <a:rPr lang="en-US" altLang="zh-TW" sz="1800" i="1" dirty="0">
                <a:solidFill>
                  <a:srgbClr val="0000FF"/>
                </a:solidFill>
              </a:rPr>
              <a:t>ICML’13</a:t>
            </a:r>
            <a:r>
              <a:rPr lang="en-US" altLang="zh-TW" sz="1800" dirty="0" smtClean="0">
                <a:solidFill>
                  <a:srgbClr val="0000FF"/>
                </a:solidFill>
              </a:rPr>
              <a:t>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Dropout delete neurons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err="1" smtClean="0"/>
              <a:t>Dropconnect</a:t>
            </a:r>
            <a:r>
              <a:rPr lang="en-US" altLang="zh-TW" sz="2200" dirty="0" smtClean="0"/>
              <a:t> deletes the connection between neurons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/>
              <a:t>Annealed </a:t>
            </a:r>
            <a:r>
              <a:rPr lang="en-US" altLang="zh-TW" sz="2400" dirty="0" smtClean="0"/>
              <a:t>dropout </a:t>
            </a:r>
            <a:r>
              <a:rPr lang="en-US" altLang="zh-TW" sz="1800" dirty="0" smtClean="0">
                <a:solidFill>
                  <a:srgbClr val="0000FF"/>
                </a:solidFill>
              </a:rPr>
              <a:t>[</a:t>
            </a:r>
            <a:r>
              <a:rPr lang="en-US" altLang="zh-TW" sz="1800" dirty="0">
                <a:solidFill>
                  <a:srgbClr val="0000FF"/>
                </a:solidFill>
              </a:rPr>
              <a:t>S.J. </a:t>
            </a:r>
            <a:r>
              <a:rPr lang="en-US" altLang="zh-TW" sz="1800" dirty="0" smtClean="0">
                <a:solidFill>
                  <a:srgbClr val="0000FF"/>
                </a:solidFill>
              </a:rPr>
              <a:t>Rennie, SLT’14]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Dropout rate decreases by epochs</a:t>
            </a:r>
          </a:p>
          <a:p>
            <a:pPr marL="228600" lvl="2">
              <a:spcBef>
                <a:spcPts val="1000"/>
              </a:spcBef>
            </a:pPr>
            <a:r>
              <a:rPr lang="en-US" altLang="zh-TW" sz="2400" dirty="0" smtClean="0"/>
              <a:t>Standout </a:t>
            </a:r>
            <a:r>
              <a:rPr lang="en-US" altLang="zh-TW" sz="1800" dirty="0" smtClean="0">
                <a:solidFill>
                  <a:srgbClr val="0000FF"/>
                </a:solidFill>
              </a:rPr>
              <a:t>[J. Ba, NISP’13]</a:t>
            </a:r>
          </a:p>
          <a:p>
            <a:pPr marL="685800" lvl="3">
              <a:spcBef>
                <a:spcPts val="1000"/>
              </a:spcBef>
            </a:pPr>
            <a:r>
              <a:rPr lang="en-US" altLang="zh-TW" sz="2200" dirty="0" smtClean="0"/>
              <a:t>Each neural has different dropout rate</a:t>
            </a:r>
            <a:endParaRPr lang="en-US" altLang="zh-TW" sz="2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6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6672"/>
            <a:ext cx="4241519" cy="280831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339752" y="342900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 rot="16200000">
            <a:off x="-1229201" y="176875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test=red) 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501008"/>
            <a:ext cx="4464496" cy="285258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2200" y="630002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Epoch no. </a:t>
            </a:r>
            <a:endParaRPr lang="en-US" dirty="0"/>
          </a:p>
        </p:txBody>
      </p:sp>
      <p:sp>
        <p:nvSpPr>
          <p:cNvPr id="12" name="Rectángulo 11"/>
          <p:cNvSpPr/>
          <p:nvPr/>
        </p:nvSpPr>
        <p:spPr>
          <a:xfrm rot="16200000">
            <a:off x="3054975" y="4585986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(Train=blue; 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test=red) 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6372200" y="3140968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Feed Forward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411760" y="188640"/>
            <a:ext cx="189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Logistic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8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linear classifiers TO Neural Networks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/>
              <p:cNvSpPr/>
              <p:nvPr/>
            </p:nvSpPr>
            <p:spPr>
              <a:xfrm>
                <a:off x="683568" y="2060848"/>
                <a:ext cx="8064896" cy="2104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solidFill>
                      <a:prstClr val="black"/>
                    </a:solidFill>
                  </a:rPr>
                  <a:t>What we need is a network of non-linear functions: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s-ES" sz="3200" dirty="0">
                  <a:solidFill>
                    <a:prstClr val="black"/>
                  </a:solidFill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))))</m:t>
                      </m:r>
                    </m:oMath>
                  </m:oMathPara>
                </a14:m>
                <a:endParaRPr lang="en-US" sz="32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060848"/>
                <a:ext cx="8064896" cy="2104294"/>
              </a:xfrm>
              <a:prstGeom prst="rect">
                <a:avLst/>
              </a:prstGeom>
              <a:blipFill rotWithShape="0">
                <a:blip r:embed="rId3"/>
                <a:stretch>
                  <a:fillRect l="-1738" t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8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CA" sz="2800" b="0" i="0" u="none" strike="noStrike" cap="none" normalizeH="0" baseline="0" smtClean="0">
            <a:ln>
              <a:noFill/>
            </a:ln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  <a:sym typeface="Symbol" pitchFamily="18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icin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icin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3503</TotalTime>
  <Words>2717</Words>
  <Application>Microsoft Office PowerPoint</Application>
  <PresentationFormat>Presentación en pantalla (4:3)</PresentationFormat>
  <Paragraphs>786</Paragraphs>
  <Slides>81</Slides>
  <Notes>33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13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81</vt:i4>
      </vt:variant>
    </vt:vector>
  </HeadingPairs>
  <TitlesOfParts>
    <vt:vector size="111" baseType="lpstr">
      <vt:lpstr>新細明體</vt:lpstr>
      <vt:lpstr>黑体</vt:lpstr>
      <vt:lpstr>Arial</vt:lpstr>
      <vt:lpstr>Arial-BoldMT</vt:lpstr>
      <vt:lpstr>ArialMT</vt:lpstr>
      <vt:lpstr>Calibri</vt:lpstr>
      <vt:lpstr>Calibri Light</vt:lpstr>
      <vt:lpstr>Cambria Math</vt:lpstr>
      <vt:lpstr>Comic Sans MS</vt:lpstr>
      <vt:lpstr>Courier New</vt:lpstr>
      <vt:lpstr>Roboto-Bold</vt:lpstr>
      <vt:lpstr>Symbol</vt:lpstr>
      <vt:lpstr>Times New Roman</vt:lpstr>
      <vt:lpstr>Wingdings</vt:lpstr>
      <vt:lpstr>Tema de Office</vt:lpstr>
      <vt:lpstr>Office Theme</vt:lpstr>
      <vt:lpstr>2_Office Theme</vt:lpstr>
      <vt:lpstr>Default Design</vt:lpstr>
      <vt:lpstr>1_Default Design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1_Tema de Office</vt:lpstr>
      <vt:lpstr>10_Office Theme</vt:lpstr>
      <vt:lpstr>Ecuación</vt:lpstr>
      <vt:lpstr>方程式</vt:lpstr>
      <vt:lpstr>Equation</vt:lpstr>
      <vt:lpstr>Deep Learning Seminar Day-3</vt:lpstr>
      <vt:lpstr>Fast review of Day-1 concepts</vt:lpstr>
      <vt:lpstr>From linear classifiers TO Neural Networks</vt:lpstr>
      <vt:lpstr>From linear classifiers TO Neural Networks</vt:lpstr>
      <vt:lpstr>Presentación de PowerPoint</vt:lpstr>
      <vt:lpstr>From linear classifiers TO Neural Networks</vt:lpstr>
      <vt:lpstr>From linear classifiers TO Neural Networks</vt:lpstr>
      <vt:lpstr>From linear classifiers TO Neural Networks</vt:lpstr>
      <vt:lpstr>From linear classifiers TO Neural Networks</vt:lpstr>
      <vt:lpstr>Presentación de PowerPoint</vt:lpstr>
      <vt:lpstr>Fat + Short v.s. Thin + Tall</vt:lpstr>
      <vt:lpstr>Activation Functions</vt:lpstr>
      <vt:lpstr>Terminology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Sigmoidal Neurons</vt:lpstr>
      <vt:lpstr>Presentación de PowerPoint</vt:lpstr>
      <vt:lpstr>Presentación de PowerPoint</vt:lpstr>
      <vt:lpstr>Presentación de PowerPoint</vt:lpstr>
      <vt:lpstr>Presentación de PowerPoint</vt:lpstr>
      <vt:lpstr>Deep Learning Tutorial</vt:lpstr>
      <vt:lpstr>ReLU</vt:lpstr>
      <vt:lpstr>Vanishing Gradient Problem</vt:lpstr>
      <vt:lpstr>Vanishing Gradient Problem</vt:lpstr>
      <vt:lpstr>ReLU</vt:lpstr>
      <vt:lpstr>ReLU</vt:lpstr>
      <vt:lpstr>Maxout </vt:lpstr>
      <vt:lpstr>Adaptive learning rate ……</vt:lpstr>
      <vt:lpstr>Font type Recognition</vt:lpstr>
      <vt:lpstr>One-hot-encoding (OHE)</vt:lpstr>
      <vt:lpstr>Font type Recognition using Logistic Regression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Deep Learning Architectures</vt:lpstr>
      <vt:lpstr>Unsupervised ?</vt:lpstr>
      <vt:lpstr>Presentación de PowerPoint</vt:lpstr>
      <vt:lpstr>Presentación de PowerPoint</vt:lpstr>
      <vt:lpstr>Deep Belief Network Architecture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Supervised:</vt:lpstr>
      <vt:lpstr>Deep Learning = Learning Hierarchical Representations</vt:lpstr>
      <vt:lpstr>CNN: Convolutional Neural Network  </vt:lpstr>
      <vt:lpstr>The Mammalian Visual Cortex Inspires CNN</vt:lpstr>
      <vt:lpstr>Building-blocks for CNN’s</vt:lpstr>
      <vt:lpstr>CNN Architecture: Pooling Layer</vt:lpstr>
      <vt:lpstr>Full CNN</vt:lpstr>
      <vt:lpstr>Presentación de PowerPoint</vt:lpstr>
      <vt:lpstr>Presentación de PowerPoint</vt:lpstr>
      <vt:lpstr>Presentación de PowerPoint</vt:lpstr>
      <vt:lpstr>Presentación de PowerPoint</vt:lpstr>
      <vt:lpstr>Tips for Training DNN</vt:lpstr>
      <vt:lpstr>Recipe for Learning</vt:lpstr>
      <vt:lpstr>Recipe for Learning</vt:lpstr>
      <vt:lpstr>Tips for Training DNN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usuario</cp:lastModifiedBy>
  <cp:revision>197</cp:revision>
  <dcterms:created xsi:type="dcterms:W3CDTF">2015-11-05T18:51:35Z</dcterms:created>
  <dcterms:modified xsi:type="dcterms:W3CDTF">2017-03-29T19:54:37Z</dcterms:modified>
</cp:coreProperties>
</file>